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60" r:id="rId5"/>
    <p:sldId id="267" r:id="rId6"/>
    <p:sldId id="263" r:id="rId7"/>
    <p:sldId id="264" r:id="rId8"/>
    <p:sldId id="268" r:id="rId9"/>
    <p:sldId id="265" r:id="rId10"/>
    <p:sldId id="259" r:id="rId11"/>
    <p:sldId id="261" r:id="rId12"/>
    <p:sldId id="262" r:id="rId13"/>
    <p:sldId id="271" r:id="rId14"/>
    <p:sldId id="269" r:id="rId15"/>
    <p:sldId id="272" r:id="rId16"/>
    <p:sldId id="273" r:id="rId17"/>
    <p:sldId id="274" r:id="rId18"/>
    <p:sldId id="275" r:id="rId19"/>
    <p:sldId id="276"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34" autoAdjust="0"/>
    <p:restoredTop sz="82796" autoAdjust="0"/>
  </p:normalViewPr>
  <p:slideViewPr>
    <p:cSldViewPr snapToGrid="0">
      <p:cViewPr varScale="1">
        <p:scale>
          <a:sx n="67" d="100"/>
          <a:sy n="67" d="100"/>
        </p:scale>
        <p:origin x="1147"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hyperlink" Target="file:///\\shared-docs\Pastoral&amp;Admin\Staff%20Development\Behaviour%20CPD%20sept%202022\EEF_Improving_behaviour_in_schools_Report.pdf" TargetMode="External"/><Relationship Id="rId1" Type="http://schemas.openxmlformats.org/officeDocument/2006/relationships/slide" Target="../slides/slide6.xml"/><Relationship Id="rId6" Type="http://schemas.openxmlformats.org/officeDocument/2006/relationships/slide" Target="../slides/slide9.xml"/><Relationship Id="rId5" Type="http://schemas.openxmlformats.org/officeDocument/2006/relationships/slide" Target="../slides/slide7.xml"/><Relationship Id="rId4" Type="http://schemas.openxmlformats.org/officeDocument/2006/relationships/slide" Target="../slides/slide8.xml"/></Relationships>
</file>

<file path=ppt/diagrams/_rels/drawing1.xml.rels><?xml version="1.0" encoding="UTF-8" standalone="yes"?>
<Relationships xmlns="http://schemas.openxmlformats.org/package/2006/relationships"><Relationship Id="rId1" Type="http://schemas.openxmlformats.org/officeDocument/2006/relationships/hyperlink" Target="file:///\\shared-docs\Pastoral&amp;Admin\Staff%20Development\Behaviour%20CPD%20sept%202022\EEF_Improving_behaviour_in_schools_Report.pdf" TargetMode="Externa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3252BE-195D-49C9-8ACE-25932C85AB65}"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US"/>
        </a:p>
      </dgm:t>
    </dgm:pt>
    <dgm:pt modelId="{B8B44A5B-34D8-4628-8F1A-109952B8959E}">
      <dgm:prSet/>
      <dgm:spPr/>
      <dgm:t>
        <a:bodyPr/>
        <a:lstStyle/>
        <a:p>
          <a:r>
            <a:rPr lang="en-GB" dirty="0">
              <a:hlinkClick xmlns:r="http://schemas.openxmlformats.org/officeDocument/2006/relationships" r:id="rId1" action="ppaction://hlinksldjump"/>
            </a:rPr>
            <a:t>Set the bar high,  </a:t>
          </a:r>
          <a:r>
            <a:rPr lang="en-GB" dirty="0"/>
            <a:t>have high expectation from the start. Command the room.</a:t>
          </a:r>
          <a:endParaRPr lang="en-US" dirty="0"/>
        </a:p>
      </dgm:t>
    </dgm:pt>
    <dgm:pt modelId="{60C4B36C-25C7-4EFA-BB88-AC3CB5FEC1D2}" type="parTrans" cxnId="{4A5CFBE7-FAD4-4157-9F82-64BB25AE60A1}">
      <dgm:prSet/>
      <dgm:spPr/>
      <dgm:t>
        <a:bodyPr/>
        <a:lstStyle/>
        <a:p>
          <a:endParaRPr lang="en-US"/>
        </a:p>
      </dgm:t>
    </dgm:pt>
    <dgm:pt modelId="{50B5168F-1036-437D-B8E1-0E6A02EEADC8}" type="sibTrans" cxnId="{4A5CFBE7-FAD4-4157-9F82-64BB25AE60A1}">
      <dgm:prSet/>
      <dgm:spPr/>
      <dgm:t>
        <a:bodyPr/>
        <a:lstStyle/>
        <a:p>
          <a:endParaRPr lang="en-US"/>
        </a:p>
      </dgm:t>
    </dgm:pt>
    <dgm:pt modelId="{E87DEB32-86C8-48E8-9405-2D49C006B248}">
      <dgm:prSet/>
      <dgm:spPr/>
      <dgm:t>
        <a:bodyPr/>
        <a:lstStyle/>
        <a:p>
          <a:r>
            <a:rPr lang="en-GB" dirty="0"/>
            <a:t>Don’t use quite.. Be specific.. Ask for silence when you want it an mean. Make all your instructions clear.</a:t>
          </a:r>
          <a:endParaRPr lang="en-US" dirty="0"/>
        </a:p>
      </dgm:t>
    </dgm:pt>
    <dgm:pt modelId="{E80C6B55-107F-41F5-BE55-F8EB278FA907}" type="parTrans" cxnId="{DA90396E-8AE1-4E36-A740-06C9EBFB35F9}">
      <dgm:prSet/>
      <dgm:spPr/>
      <dgm:t>
        <a:bodyPr/>
        <a:lstStyle/>
        <a:p>
          <a:endParaRPr lang="en-US"/>
        </a:p>
      </dgm:t>
    </dgm:pt>
    <dgm:pt modelId="{147558A0-1179-402C-A859-6A040F272311}" type="sibTrans" cxnId="{DA90396E-8AE1-4E36-A740-06C9EBFB35F9}">
      <dgm:prSet/>
      <dgm:spPr/>
      <dgm:t>
        <a:bodyPr/>
        <a:lstStyle/>
        <a:p>
          <a:endParaRPr lang="en-US"/>
        </a:p>
      </dgm:t>
    </dgm:pt>
    <dgm:pt modelId="{3FED7046-3B77-4707-B6E7-7AC58A76CC1D}">
      <dgm:prSet/>
      <dgm:spPr/>
      <dgm:t>
        <a:bodyPr/>
        <a:lstStyle/>
        <a:p>
          <a:r>
            <a:rPr lang="en-GB" dirty="0"/>
            <a:t>Know your pupils and take an interest in them</a:t>
          </a:r>
          <a:endParaRPr lang="en-US" dirty="0"/>
        </a:p>
      </dgm:t>
    </dgm:pt>
    <dgm:pt modelId="{A18877F3-E9C9-411C-A6F7-3D35B53BD955}" type="parTrans" cxnId="{C05F278B-DD9C-4D08-BFAA-3A216DF91236}">
      <dgm:prSet/>
      <dgm:spPr/>
      <dgm:t>
        <a:bodyPr/>
        <a:lstStyle/>
        <a:p>
          <a:endParaRPr lang="en-US"/>
        </a:p>
      </dgm:t>
    </dgm:pt>
    <dgm:pt modelId="{2DEF2239-05A5-41BF-A232-7C50ABA5504C}" type="sibTrans" cxnId="{C05F278B-DD9C-4D08-BFAA-3A216DF91236}">
      <dgm:prSet/>
      <dgm:spPr/>
      <dgm:t>
        <a:bodyPr/>
        <a:lstStyle/>
        <a:p>
          <a:endParaRPr lang="en-US"/>
        </a:p>
      </dgm:t>
    </dgm:pt>
    <dgm:pt modelId="{544105C1-BC49-4E2A-9612-BD9CC8FCDE40}">
      <dgm:prSet/>
      <dgm:spPr/>
      <dgm:t>
        <a:bodyPr/>
        <a:lstStyle/>
        <a:p>
          <a:r>
            <a:rPr lang="en-GB" dirty="0">
              <a:hlinkClick xmlns:r="http://schemas.openxmlformats.org/officeDocument/2006/relationships" r:id="rId2" action="ppaction://hlinkfile"/>
            </a:rPr>
            <a:t>Teach learning behaviours along side manging misbehaviour</a:t>
          </a:r>
          <a:endParaRPr lang="en-US" dirty="0"/>
        </a:p>
      </dgm:t>
    </dgm:pt>
    <dgm:pt modelId="{EA863D8A-D16B-4882-A280-16A74B08A914}" type="parTrans" cxnId="{182F8808-DC62-4F6B-BD41-79C483B5588C}">
      <dgm:prSet/>
      <dgm:spPr/>
      <dgm:t>
        <a:bodyPr/>
        <a:lstStyle/>
        <a:p>
          <a:endParaRPr lang="en-US"/>
        </a:p>
      </dgm:t>
    </dgm:pt>
    <dgm:pt modelId="{E431ACBD-2709-41F2-B2B1-26F2CC2E69C4}" type="sibTrans" cxnId="{182F8808-DC62-4F6B-BD41-79C483B5588C}">
      <dgm:prSet/>
      <dgm:spPr/>
      <dgm:t>
        <a:bodyPr/>
        <a:lstStyle/>
        <a:p>
          <a:endParaRPr lang="en-US"/>
        </a:p>
      </dgm:t>
    </dgm:pt>
    <dgm:pt modelId="{5DBF95D2-D441-4C10-BBCC-A87479A6F17B}">
      <dgm:prSet/>
      <dgm:spPr/>
      <dgm:t>
        <a:bodyPr/>
        <a:lstStyle/>
        <a:p>
          <a:r>
            <a:rPr lang="en-GB"/>
            <a:t>Make expectations totally clear… not ‘you need to listen’… ‘turn around face the front, stop talking’</a:t>
          </a:r>
          <a:endParaRPr lang="en-US"/>
        </a:p>
      </dgm:t>
    </dgm:pt>
    <dgm:pt modelId="{2C4FC192-851D-4B5D-BDE4-F1611C0612F0}" type="parTrans" cxnId="{F5C5092A-0205-4936-83AC-007B6D28890F}">
      <dgm:prSet/>
      <dgm:spPr/>
      <dgm:t>
        <a:bodyPr/>
        <a:lstStyle/>
        <a:p>
          <a:endParaRPr lang="en-US"/>
        </a:p>
      </dgm:t>
    </dgm:pt>
    <dgm:pt modelId="{AF4DB116-8D67-4719-861B-A958AF2BD45B}" type="sibTrans" cxnId="{F5C5092A-0205-4936-83AC-007B6D28890F}">
      <dgm:prSet/>
      <dgm:spPr/>
      <dgm:t>
        <a:bodyPr/>
        <a:lstStyle/>
        <a:p>
          <a:endParaRPr lang="en-US"/>
        </a:p>
      </dgm:t>
    </dgm:pt>
    <dgm:pt modelId="{5DFD1E20-26D3-4CD2-8381-34F191011887}">
      <dgm:prSet/>
      <dgm:spPr/>
      <dgm:t>
        <a:bodyPr/>
        <a:lstStyle/>
        <a:p>
          <a:r>
            <a:rPr lang="en-GB" dirty="0">
              <a:hlinkClick xmlns:r="http://schemas.openxmlformats.org/officeDocument/2006/relationships" r:id="rId3" action="ppaction://hlinksldjump"/>
            </a:rPr>
            <a:t>Have entrance and exit routines : stand behind chairs and get equipment out</a:t>
          </a:r>
          <a:endParaRPr lang="en-US" dirty="0"/>
        </a:p>
      </dgm:t>
    </dgm:pt>
    <dgm:pt modelId="{DDE826B2-4ED3-4E79-AF50-F2C5007C9298}" type="parTrans" cxnId="{FB3A3E22-EB21-4E07-99F5-B70F3FB4A6D4}">
      <dgm:prSet/>
      <dgm:spPr/>
      <dgm:t>
        <a:bodyPr/>
        <a:lstStyle/>
        <a:p>
          <a:endParaRPr lang="en-US"/>
        </a:p>
      </dgm:t>
    </dgm:pt>
    <dgm:pt modelId="{4E25CDCA-EF97-456C-8FB0-A14C930F0802}" type="sibTrans" cxnId="{FB3A3E22-EB21-4E07-99F5-B70F3FB4A6D4}">
      <dgm:prSet/>
      <dgm:spPr/>
      <dgm:t>
        <a:bodyPr/>
        <a:lstStyle/>
        <a:p>
          <a:endParaRPr lang="en-US"/>
        </a:p>
      </dgm:t>
    </dgm:pt>
    <dgm:pt modelId="{41BC2BEE-C2EC-4E90-BD8F-87218AA4AFA8}">
      <dgm:prSet/>
      <dgm:spPr/>
      <dgm:t>
        <a:bodyPr/>
        <a:lstStyle/>
        <a:p>
          <a:r>
            <a:rPr lang="en-GB"/>
            <a:t>Strategic Seating plans</a:t>
          </a:r>
          <a:endParaRPr lang="en-US"/>
        </a:p>
      </dgm:t>
    </dgm:pt>
    <dgm:pt modelId="{5C9DA009-87AE-48FB-8A13-C2FAF5D626E9}" type="parTrans" cxnId="{BC0AA0FA-19BE-4F02-AD6F-703582FD2EB5}">
      <dgm:prSet/>
      <dgm:spPr/>
      <dgm:t>
        <a:bodyPr/>
        <a:lstStyle/>
        <a:p>
          <a:endParaRPr lang="en-US"/>
        </a:p>
      </dgm:t>
    </dgm:pt>
    <dgm:pt modelId="{6505E272-DAE3-4A48-959E-B5F0738127A2}" type="sibTrans" cxnId="{BC0AA0FA-19BE-4F02-AD6F-703582FD2EB5}">
      <dgm:prSet/>
      <dgm:spPr/>
      <dgm:t>
        <a:bodyPr/>
        <a:lstStyle/>
        <a:p>
          <a:endParaRPr lang="en-US"/>
        </a:p>
      </dgm:t>
    </dgm:pt>
    <dgm:pt modelId="{157D4C3A-C989-4671-B836-948C8848288D}">
      <dgm:prSet/>
      <dgm:spPr/>
      <dgm:t>
        <a:bodyPr/>
        <a:lstStyle/>
        <a:p>
          <a:r>
            <a:rPr lang="en-GB"/>
            <a:t>Be consistent</a:t>
          </a:r>
          <a:endParaRPr lang="en-US"/>
        </a:p>
      </dgm:t>
    </dgm:pt>
    <dgm:pt modelId="{4DC4D85C-5D5C-4D02-B193-40663B15B867}" type="parTrans" cxnId="{83952330-4693-4870-9011-239D254D36EC}">
      <dgm:prSet/>
      <dgm:spPr/>
      <dgm:t>
        <a:bodyPr/>
        <a:lstStyle/>
        <a:p>
          <a:endParaRPr lang="en-US"/>
        </a:p>
      </dgm:t>
    </dgm:pt>
    <dgm:pt modelId="{246C1C0E-2667-49AB-8CA6-E173F28F71F8}" type="sibTrans" cxnId="{83952330-4693-4870-9011-239D254D36EC}">
      <dgm:prSet/>
      <dgm:spPr/>
      <dgm:t>
        <a:bodyPr/>
        <a:lstStyle/>
        <a:p>
          <a:endParaRPr lang="en-US"/>
        </a:p>
      </dgm:t>
    </dgm:pt>
    <dgm:pt modelId="{E8786274-4A76-4F30-BFF1-430FB923E781}">
      <dgm:prSet/>
      <dgm:spPr/>
      <dgm:t>
        <a:bodyPr/>
        <a:lstStyle/>
        <a:p>
          <a:r>
            <a:rPr lang="en-GB" dirty="0">
              <a:hlinkClick xmlns:r="http://schemas.openxmlformats.org/officeDocument/2006/relationships" r:id="rId4" action="ppaction://hlinksldjump"/>
            </a:rPr>
            <a:t>Non verbal behaviour management techniques </a:t>
          </a:r>
          <a:endParaRPr lang="en-US"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3086A5C7-28D2-49C1-B081-772B95EC4F2B}" type="parTrans" cxnId="{3805C8F6-0013-4DF7-A375-D3E556A4BC10}">
      <dgm:prSet/>
      <dgm:spPr/>
      <dgm:t>
        <a:bodyPr/>
        <a:lstStyle/>
        <a:p>
          <a:endParaRPr lang="en-US"/>
        </a:p>
      </dgm:t>
    </dgm:pt>
    <dgm:pt modelId="{536076BA-FADE-49BB-A65F-835BD01674C6}" type="sibTrans" cxnId="{3805C8F6-0013-4DF7-A375-D3E556A4BC10}">
      <dgm:prSet/>
      <dgm:spPr/>
      <dgm:t>
        <a:bodyPr/>
        <a:lstStyle/>
        <a:p>
          <a:endParaRPr lang="en-US"/>
        </a:p>
      </dgm:t>
    </dgm:pt>
    <dgm:pt modelId="{BF39C064-2C96-4119-B062-0E2697D9656C}">
      <dgm:prSet/>
      <dgm:spPr/>
      <dgm:t>
        <a:bodyPr/>
        <a:lstStyle/>
        <a:p>
          <a:r>
            <a:rPr lang="en-GB" dirty="0">
              <a:hlinkClick xmlns:r="http://schemas.openxmlformats.org/officeDocument/2006/relationships" r:id="rId6" action="ppaction://hlinksldjump"/>
            </a:rPr>
            <a:t>Getting pupils onside </a:t>
          </a:r>
          <a:endParaRPr lang="en-US" dirty="0"/>
        </a:p>
      </dgm:t>
    </dgm:pt>
    <dgm:pt modelId="{FE3EE626-D435-492F-9A72-6D36A2D64FBB}" type="parTrans" cxnId="{511186DF-5A44-4EAB-BC6A-419A55504766}">
      <dgm:prSet/>
      <dgm:spPr/>
      <dgm:t>
        <a:bodyPr/>
        <a:lstStyle/>
        <a:p>
          <a:endParaRPr lang="en-US"/>
        </a:p>
      </dgm:t>
    </dgm:pt>
    <dgm:pt modelId="{55849422-6499-4E32-A008-EA7797AF09AB}" type="sibTrans" cxnId="{511186DF-5A44-4EAB-BC6A-419A55504766}">
      <dgm:prSet/>
      <dgm:spPr/>
      <dgm:t>
        <a:bodyPr/>
        <a:lstStyle/>
        <a:p>
          <a:endParaRPr lang="en-US"/>
        </a:p>
      </dgm:t>
    </dgm:pt>
    <dgm:pt modelId="{8B91A814-455D-4B4E-9BA7-604FB0542969}">
      <dgm:prSet/>
      <dgm:spPr/>
      <dgm:t>
        <a:bodyPr/>
        <a:lstStyle/>
        <a:p>
          <a:r>
            <a:rPr lang="en-GB" dirty="0"/>
            <a:t>Take ownership of your own classroom.</a:t>
          </a:r>
          <a:endParaRPr lang="en-US" dirty="0"/>
        </a:p>
      </dgm:t>
    </dgm:pt>
    <dgm:pt modelId="{99FE5798-12E5-4A2E-BCCB-6EFACFAAC5A5}" type="parTrans" cxnId="{0314A02B-E74C-4174-AB36-7C18CDD57222}">
      <dgm:prSet/>
      <dgm:spPr/>
      <dgm:t>
        <a:bodyPr/>
        <a:lstStyle/>
        <a:p>
          <a:endParaRPr lang="en-US"/>
        </a:p>
      </dgm:t>
    </dgm:pt>
    <dgm:pt modelId="{055F30C2-167E-48B2-BCBE-FA75E703AADE}" type="sibTrans" cxnId="{0314A02B-E74C-4174-AB36-7C18CDD57222}">
      <dgm:prSet/>
      <dgm:spPr/>
      <dgm:t>
        <a:bodyPr/>
        <a:lstStyle/>
        <a:p>
          <a:endParaRPr lang="en-US"/>
        </a:p>
      </dgm:t>
    </dgm:pt>
    <dgm:pt modelId="{62FF5E89-CC1A-4B17-AFE3-4B375F1C0A30}">
      <dgm:prSet/>
      <dgm:spPr/>
      <dgm:t>
        <a:bodyPr/>
        <a:lstStyle/>
        <a:p>
          <a:r>
            <a:rPr lang="en-GB"/>
            <a:t>Use thank you</a:t>
          </a:r>
          <a:endParaRPr lang="en-US"/>
        </a:p>
      </dgm:t>
    </dgm:pt>
    <dgm:pt modelId="{E9AFD0AA-994F-4089-9EA6-F0970EB10770}" type="parTrans" cxnId="{B4F155F1-41C6-40AA-93EF-7CB3CFD18BB6}">
      <dgm:prSet/>
      <dgm:spPr/>
      <dgm:t>
        <a:bodyPr/>
        <a:lstStyle/>
        <a:p>
          <a:endParaRPr lang="en-US"/>
        </a:p>
      </dgm:t>
    </dgm:pt>
    <dgm:pt modelId="{C0B73D39-FC63-4FC5-942F-8CA513999BFF}" type="sibTrans" cxnId="{B4F155F1-41C6-40AA-93EF-7CB3CFD18BB6}">
      <dgm:prSet/>
      <dgm:spPr/>
      <dgm:t>
        <a:bodyPr/>
        <a:lstStyle/>
        <a:p>
          <a:endParaRPr lang="en-US"/>
        </a:p>
      </dgm:t>
    </dgm:pt>
    <dgm:pt modelId="{9592EDF6-ED8A-4076-87B6-A1384C8CA8C2}">
      <dgm:prSet/>
      <dgm:spPr/>
      <dgm:t>
        <a:bodyPr/>
        <a:lstStyle/>
        <a:p>
          <a:r>
            <a:rPr lang="en-GB" dirty="0"/>
            <a:t>It is hard work to be on it all the time… but it pays off in the end.</a:t>
          </a:r>
          <a:endParaRPr lang="en-US" dirty="0"/>
        </a:p>
      </dgm:t>
    </dgm:pt>
    <dgm:pt modelId="{98A01A70-6443-4D25-9568-CA7A86F136DD}" type="parTrans" cxnId="{08039A43-38CE-4D75-A4BE-893FA9043757}">
      <dgm:prSet/>
      <dgm:spPr/>
      <dgm:t>
        <a:bodyPr/>
        <a:lstStyle/>
        <a:p>
          <a:endParaRPr lang="en-US"/>
        </a:p>
      </dgm:t>
    </dgm:pt>
    <dgm:pt modelId="{630FEC1C-4CF3-47F5-B9DE-AEB876074B54}" type="sibTrans" cxnId="{08039A43-38CE-4D75-A4BE-893FA9043757}">
      <dgm:prSet/>
      <dgm:spPr/>
      <dgm:t>
        <a:bodyPr/>
        <a:lstStyle/>
        <a:p>
          <a:endParaRPr lang="en-US"/>
        </a:p>
      </dgm:t>
    </dgm:pt>
    <dgm:pt modelId="{038580AF-6772-4FE9-ACEE-C88F37C15F37}">
      <dgm:prSet/>
      <dgm:spPr/>
      <dgm:t>
        <a:bodyPr/>
        <a:lstStyle/>
        <a:p>
          <a:r>
            <a:rPr lang="en-GB" dirty="0"/>
            <a:t>Be on it from the start…set the tone for year.</a:t>
          </a:r>
          <a:endParaRPr lang="en-US" dirty="0"/>
        </a:p>
      </dgm:t>
    </dgm:pt>
    <dgm:pt modelId="{733A4DEC-FCD8-48F3-8A0A-274DAD5BF8B2}" type="parTrans" cxnId="{4CC889C2-EF5F-4FE5-B67B-93145C4977EF}">
      <dgm:prSet/>
      <dgm:spPr/>
      <dgm:t>
        <a:bodyPr/>
        <a:lstStyle/>
        <a:p>
          <a:endParaRPr lang="en-US"/>
        </a:p>
      </dgm:t>
    </dgm:pt>
    <dgm:pt modelId="{F2FB48CD-584B-4683-ABAA-A11F29F70803}" type="sibTrans" cxnId="{4CC889C2-EF5F-4FE5-B67B-93145C4977EF}">
      <dgm:prSet/>
      <dgm:spPr/>
      <dgm:t>
        <a:bodyPr/>
        <a:lstStyle/>
        <a:p>
          <a:endParaRPr lang="en-US"/>
        </a:p>
      </dgm:t>
    </dgm:pt>
    <dgm:pt modelId="{50902610-1358-43C8-A953-8E2DA62E1074}">
      <dgm:prSet/>
      <dgm:spPr/>
      <dgm:t>
        <a:bodyPr/>
        <a:lstStyle/>
        <a:p>
          <a:r>
            <a:rPr lang="en-US" dirty="0"/>
            <a:t>Don’t call for back up too soon</a:t>
          </a:r>
        </a:p>
      </dgm:t>
    </dgm:pt>
    <dgm:pt modelId="{A3BCEE25-6FB0-470E-8939-6855C64A30DD}" type="parTrans" cxnId="{B488777A-D649-4521-97CA-00384B147BDA}">
      <dgm:prSet/>
      <dgm:spPr/>
      <dgm:t>
        <a:bodyPr/>
        <a:lstStyle/>
        <a:p>
          <a:endParaRPr lang="en-GB"/>
        </a:p>
      </dgm:t>
    </dgm:pt>
    <dgm:pt modelId="{98161179-F265-464F-BB84-66A1E0AA360E}" type="sibTrans" cxnId="{B488777A-D649-4521-97CA-00384B147BDA}">
      <dgm:prSet/>
      <dgm:spPr/>
      <dgm:t>
        <a:bodyPr/>
        <a:lstStyle/>
        <a:p>
          <a:endParaRPr lang="en-GB"/>
        </a:p>
      </dgm:t>
    </dgm:pt>
    <dgm:pt modelId="{EE82E539-5CDC-460F-9860-1B3014D3C071}" type="pres">
      <dgm:prSet presAssocID="{593252BE-195D-49C9-8ACE-25932C85AB65}" presName="diagram" presStyleCnt="0">
        <dgm:presLayoutVars>
          <dgm:dir/>
          <dgm:resizeHandles val="exact"/>
        </dgm:presLayoutVars>
      </dgm:prSet>
      <dgm:spPr/>
    </dgm:pt>
    <dgm:pt modelId="{7088E5DA-BEC6-4806-ADE7-F0EE68024E4B}" type="pres">
      <dgm:prSet presAssocID="{B8B44A5B-34D8-4628-8F1A-109952B8959E}" presName="node" presStyleLbl="node1" presStyleIdx="0" presStyleCnt="15">
        <dgm:presLayoutVars>
          <dgm:bulletEnabled val="1"/>
        </dgm:presLayoutVars>
      </dgm:prSet>
      <dgm:spPr/>
    </dgm:pt>
    <dgm:pt modelId="{18B10728-0A9E-4549-832B-A6DDE430C2C9}" type="pres">
      <dgm:prSet presAssocID="{50B5168F-1036-437D-B8E1-0E6A02EEADC8}" presName="sibTrans" presStyleCnt="0"/>
      <dgm:spPr/>
    </dgm:pt>
    <dgm:pt modelId="{E5260817-AEC7-4309-8FB3-D9301615108F}" type="pres">
      <dgm:prSet presAssocID="{E87DEB32-86C8-48E8-9405-2D49C006B248}" presName="node" presStyleLbl="node1" presStyleIdx="1" presStyleCnt="15">
        <dgm:presLayoutVars>
          <dgm:bulletEnabled val="1"/>
        </dgm:presLayoutVars>
      </dgm:prSet>
      <dgm:spPr/>
    </dgm:pt>
    <dgm:pt modelId="{6C50FD31-88C6-423B-BCA6-1FFB56544756}" type="pres">
      <dgm:prSet presAssocID="{147558A0-1179-402C-A859-6A040F272311}" presName="sibTrans" presStyleCnt="0"/>
      <dgm:spPr/>
    </dgm:pt>
    <dgm:pt modelId="{AD95B26A-D7EB-4926-97E1-579EB55F8E40}" type="pres">
      <dgm:prSet presAssocID="{3FED7046-3B77-4707-B6E7-7AC58A76CC1D}" presName="node" presStyleLbl="node1" presStyleIdx="2" presStyleCnt="15">
        <dgm:presLayoutVars>
          <dgm:bulletEnabled val="1"/>
        </dgm:presLayoutVars>
      </dgm:prSet>
      <dgm:spPr/>
    </dgm:pt>
    <dgm:pt modelId="{843190F9-5145-4723-9589-7588E21A2C1F}" type="pres">
      <dgm:prSet presAssocID="{2DEF2239-05A5-41BF-A232-7C50ABA5504C}" presName="sibTrans" presStyleCnt="0"/>
      <dgm:spPr/>
    </dgm:pt>
    <dgm:pt modelId="{F02FEF07-CF8B-4BD8-BCE7-B1A1BD624D92}" type="pres">
      <dgm:prSet presAssocID="{544105C1-BC49-4E2A-9612-BD9CC8FCDE40}" presName="node" presStyleLbl="node1" presStyleIdx="3" presStyleCnt="15">
        <dgm:presLayoutVars>
          <dgm:bulletEnabled val="1"/>
        </dgm:presLayoutVars>
      </dgm:prSet>
      <dgm:spPr/>
    </dgm:pt>
    <dgm:pt modelId="{FA669CFB-72CC-4132-8189-AE4464EFB5E9}" type="pres">
      <dgm:prSet presAssocID="{E431ACBD-2709-41F2-B2B1-26F2CC2E69C4}" presName="sibTrans" presStyleCnt="0"/>
      <dgm:spPr/>
    </dgm:pt>
    <dgm:pt modelId="{B5DE566C-F082-4AA7-AD9B-78233FAA1DFA}" type="pres">
      <dgm:prSet presAssocID="{5DBF95D2-D441-4C10-BBCC-A87479A6F17B}" presName="node" presStyleLbl="node1" presStyleIdx="4" presStyleCnt="15">
        <dgm:presLayoutVars>
          <dgm:bulletEnabled val="1"/>
        </dgm:presLayoutVars>
      </dgm:prSet>
      <dgm:spPr/>
    </dgm:pt>
    <dgm:pt modelId="{CE50FC6D-E8A5-41B0-A5C0-A112066A85F5}" type="pres">
      <dgm:prSet presAssocID="{AF4DB116-8D67-4719-861B-A958AF2BD45B}" presName="sibTrans" presStyleCnt="0"/>
      <dgm:spPr/>
    </dgm:pt>
    <dgm:pt modelId="{902F16CC-7AFC-41EA-874F-5B2D218616D8}" type="pres">
      <dgm:prSet presAssocID="{5DFD1E20-26D3-4CD2-8381-34F191011887}" presName="node" presStyleLbl="node1" presStyleIdx="5" presStyleCnt="15">
        <dgm:presLayoutVars>
          <dgm:bulletEnabled val="1"/>
        </dgm:presLayoutVars>
      </dgm:prSet>
      <dgm:spPr/>
    </dgm:pt>
    <dgm:pt modelId="{AEA7C7BF-DF58-44E0-8090-369F07DB0E1C}" type="pres">
      <dgm:prSet presAssocID="{4E25CDCA-EF97-456C-8FB0-A14C930F0802}" presName="sibTrans" presStyleCnt="0"/>
      <dgm:spPr/>
    </dgm:pt>
    <dgm:pt modelId="{AED8269E-CF95-4B6E-9A9B-1FF3906D2C3A}" type="pres">
      <dgm:prSet presAssocID="{41BC2BEE-C2EC-4E90-BD8F-87218AA4AFA8}" presName="node" presStyleLbl="node1" presStyleIdx="6" presStyleCnt="15">
        <dgm:presLayoutVars>
          <dgm:bulletEnabled val="1"/>
        </dgm:presLayoutVars>
      </dgm:prSet>
      <dgm:spPr/>
    </dgm:pt>
    <dgm:pt modelId="{EA27B7D2-3421-464E-8DA8-08B94060CE73}" type="pres">
      <dgm:prSet presAssocID="{6505E272-DAE3-4A48-959E-B5F0738127A2}" presName="sibTrans" presStyleCnt="0"/>
      <dgm:spPr/>
    </dgm:pt>
    <dgm:pt modelId="{AA664FB4-E086-4906-A57D-329507B192A7}" type="pres">
      <dgm:prSet presAssocID="{157D4C3A-C989-4671-B836-948C8848288D}" presName="node" presStyleLbl="node1" presStyleIdx="7" presStyleCnt="15">
        <dgm:presLayoutVars>
          <dgm:bulletEnabled val="1"/>
        </dgm:presLayoutVars>
      </dgm:prSet>
      <dgm:spPr/>
    </dgm:pt>
    <dgm:pt modelId="{B92AE7FC-9441-4332-A04C-1210ABCD7708}" type="pres">
      <dgm:prSet presAssocID="{246C1C0E-2667-49AB-8CA6-E173F28F71F8}" presName="sibTrans" presStyleCnt="0"/>
      <dgm:spPr/>
    </dgm:pt>
    <dgm:pt modelId="{9849C4E7-7A52-48DC-9F77-4FED7DBAA153}" type="pres">
      <dgm:prSet presAssocID="{E8786274-4A76-4F30-BFF1-430FB923E781}" presName="node" presStyleLbl="node1" presStyleIdx="8" presStyleCnt="15">
        <dgm:presLayoutVars>
          <dgm:bulletEnabled val="1"/>
        </dgm:presLayoutVars>
      </dgm:prSet>
      <dgm:spPr/>
    </dgm:pt>
    <dgm:pt modelId="{A3AA5ED2-BFFC-4C90-B7BC-1E659C3246CD}" type="pres">
      <dgm:prSet presAssocID="{536076BA-FADE-49BB-A65F-835BD01674C6}" presName="sibTrans" presStyleCnt="0"/>
      <dgm:spPr/>
    </dgm:pt>
    <dgm:pt modelId="{53EB9CDE-0B02-46E1-8B7E-F93F4131193D}" type="pres">
      <dgm:prSet presAssocID="{BF39C064-2C96-4119-B062-0E2697D9656C}" presName="node" presStyleLbl="node1" presStyleIdx="9" presStyleCnt="15" custLinFactX="-100000" custLinFactY="17944" custLinFactNeighborX="-120078" custLinFactNeighborY="100000">
        <dgm:presLayoutVars>
          <dgm:bulletEnabled val="1"/>
        </dgm:presLayoutVars>
      </dgm:prSet>
      <dgm:spPr/>
    </dgm:pt>
    <dgm:pt modelId="{1CA750F6-8841-4D6E-89EB-696998B80259}" type="pres">
      <dgm:prSet presAssocID="{55849422-6499-4E32-A008-EA7797AF09AB}" presName="sibTrans" presStyleCnt="0"/>
      <dgm:spPr/>
    </dgm:pt>
    <dgm:pt modelId="{5F55F563-8505-4B20-87E0-E5DE99A21007}" type="pres">
      <dgm:prSet presAssocID="{8B91A814-455D-4B4E-9BA7-604FB0542969}" presName="node" presStyleLbl="node1" presStyleIdx="10" presStyleCnt="15">
        <dgm:presLayoutVars>
          <dgm:bulletEnabled val="1"/>
        </dgm:presLayoutVars>
      </dgm:prSet>
      <dgm:spPr/>
    </dgm:pt>
    <dgm:pt modelId="{F71219F2-2895-47B0-9F26-52A49E8BC371}" type="pres">
      <dgm:prSet presAssocID="{055F30C2-167E-48B2-BCBE-FA75E703AADE}" presName="sibTrans" presStyleCnt="0"/>
      <dgm:spPr/>
    </dgm:pt>
    <dgm:pt modelId="{C7C9600A-C10F-49F0-940F-A7A301D4AC3C}" type="pres">
      <dgm:prSet presAssocID="{62FF5E89-CC1A-4B17-AFE3-4B375F1C0A30}" presName="node" presStyleLbl="node1" presStyleIdx="11" presStyleCnt="15">
        <dgm:presLayoutVars>
          <dgm:bulletEnabled val="1"/>
        </dgm:presLayoutVars>
      </dgm:prSet>
      <dgm:spPr/>
    </dgm:pt>
    <dgm:pt modelId="{08AC860A-B2E3-4A29-9A52-0BB826114230}" type="pres">
      <dgm:prSet presAssocID="{C0B73D39-FC63-4FC5-942F-8CA513999BFF}" presName="sibTrans" presStyleCnt="0"/>
      <dgm:spPr/>
    </dgm:pt>
    <dgm:pt modelId="{86CF3D3F-8327-47D1-9BD0-2DCD4AA34FC0}" type="pres">
      <dgm:prSet presAssocID="{9592EDF6-ED8A-4076-87B6-A1384C8CA8C2}" presName="node" presStyleLbl="node1" presStyleIdx="12" presStyleCnt="15" custLinFactX="100000" custLinFactY="-16005" custLinFactNeighborX="120185" custLinFactNeighborY="-100000">
        <dgm:presLayoutVars>
          <dgm:bulletEnabled val="1"/>
        </dgm:presLayoutVars>
      </dgm:prSet>
      <dgm:spPr/>
    </dgm:pt>
    <dgm:pt modelId="{2E5E7885-6A99-4E12-A164-C53FAE2D158D}" type="pres">
      <dgm:prSet presAssocID="{630FEC1C-4CF3-47F5-B9DE-AEB876074B54}" presName="sibTrans" presStyleCnt="0"/>
      <dgm:spPr/>
    </dgm:pt>
    <dgm:pt modelId="{543BD83D-6FA3-4F90-A7FC-BB0052CFC3DE}" type="pres">
      <dgm:prSet presAssocID="{038580AF-6772-4FE9-ACEE-C88F37C15F37}" presName="node" presStyleLbl="node1" presStyleIdx="13" presStyleCnt="15">
        <dgm:presLayoutVars>
          <dgm:bulletEnabled val="1"/>
        </dgm:presLayoutVars>
      </dgm:prSet>
      <dgm:spPr/>
    </dgm:pt>
    <dgm:pt modelId="{710BFF98-8CD1-471F-9EB0-10667271C641}" type="pres">
      <dgm:prSet presAssocID="{F2FB48CD-584B-4683-ABAA-A11F29F70803}" presName="sibTrans" presStyleCnt="0"/>
      <dgm:spPr/>
    </dgm:pt>
    <dgm:pt modelId="{21639A95-3F4B-4D64-92FB-04C45E2FABDD}" type="pres">
      <dgm:prSet presAssocID="{50902610-1358-43C8-A953-8E2DA62E1074}" presName="node" presStyleLbl="node1" presStyleIdx="14" presStyleCnt="15">
        <dgm:presLayoutVars>
          <dgm:bulletEnabled val="1"/>
        </dgm:presLayoutVars>
      </dgm:prSet>
      <dgm:spPr/>
    </dgm:pt>
  </dgm:ptLst>
  <dgm:cxnLst>
    <dgm:cxn modelId="{00ED0600-7C1A-4C7D-9310-89AE2CFE78A6}" type="presOf" srcId="{3FED7046-3B77-4707-B6E7-7AC58A76CC1D}" destId="{AD95B26A-D7EB-4926-97E1-579EB55F8E40}" srcOrd="0" destOrd="0" presId="urn:microsoft.com/office/officeart/2005/8/layout/default"/>
    <dgm:cxn modelId="{182F8808-DC62-4F6B-BD41-79C483B5588C}" srcId="{593252BE-195D-49C9-8ACE-25932C85AB65}" destId="{544105C1-BC49-4E2A-9612-BD9CC8FCDE40}" srcOrd="3" destOrd="0" parTransId="{EA863D8A-D16B-4882-A280-16A74B08A914}" sibTransId="{E431ACBD-2709-41F2-B2B1-26F2CC2E69C4}"/>
    <dgm:cxn modelId="{3415EE09-32DE-4317-8936-08CB688B9DD6}" type="presOf" srcId="{8B91A814-455D-4B4E-9BA7-604FB0542969}" destId="{5F55F563-8505-4B20-87E0-E5DE99A21007}" srcOrd="0" destOrd="0" presId="urn:microsoft.com/office/officeart/2005/8/layout/default"/>
    <dgm:cxn modelId="{945A771A-EA79-4A32-987A-16CE1A624626}" type="presOf" srcId="{BF39C064-2C96-4119-B062-0E2697D9656C}" destId="{53EB9CDE-0B02-46E1-8B7E-F93F4131193D}" srcOrd="0" destOrd="0" presId="urn:microsoft.com/office/officeart/2005/8/layout/default"/>
    <dgm:cxn modelId="{FB3A3E22-EB21-4E07-99F5-B70F3FB4A6D4}" srcId="{593252BE-195D-49C9-8ACE-25932C85AB65}" destId="{5DFD1E20-26D3-4CD2-8381-34F191011887}" srcOrd="5" destOrd="0" parTransId="{DDE826B2-4ED3-4E79-AF50-F2C5007C9298}" sibTransId="{4E25CDCA-EF97-456C-8FB0-A14C930F0802}"/>
    <dgm:cxn modelId="{F5C5092A-0205-4936-83AC-007B6D28890F}" srcId="{593252BE-195D-49C9-8ACE-25932C85AB65}" destId="{5DBF95D2-D441-4C10-BBCC-A87479A6F17B}" srcOrd="4" destOrd="0" parTransId="{2C4FC192-851D-4B5D-BDE4-F1611C0612F0}" sibTransId="{AF4DB116-8D67-4719-861B-A958AF2BD45B}"/>
    <dgm:cxn modelId="{0314A02B-E74C-4174-AB36-7C18CDD57222}" srcId="{593252BE-195D-49C9-8ACE-25932C85AB65}" destId="{8B91A814-455D-4B4E-9BA7-604FB0542969}" srcOrd="10" destOrd="0" parTransId="{99FE5798-12E5-4A2E-BCCB-6EFACFAAC5A5}" sibTransId="{055F30C2-167E-48B2-BCBE-FA75E703AADE}"/>
    <dgm:cxn modelId="{83952330-4693-4870-9011-239D254D36EC}" srcId="{593252BE-195D-49C9-8ACE-25932C85AB65}" destId="{157D4C3A-C989-4671-B836-948C8848288D}" srcOrd="7" destOrd="0" parTransId="{4DC4D85C-5D5C-4D02-B193-40663B15B867}" sibTransId="{246C1C0E-2667-49AB-8CA6-E173F28F71F8}"/>
    <dgm:cxn modelId="{15DE1832-AD38-475E-8AFD-680E9E4A2CF3}" type="presOf" srcId="{9592EDF6-ED8A-4076-87B6-A1384C8CA8C2}" destId="{86CF3D3F-8327-47D1-9BD0-2DCD4AA34FC0}" srcOrd="0" destOrd="0" presId="urn:microsoft.com/office/officeart/2005/8/layout/default"/>
    <dgm:cxn modelId="{40E0375D-DE75-4132-B90F-F979AEF5F8D2}" type="presOf" srcId="{62FF5E89-CC1A-4B17-AFE3-4B375F1C0A30}" destId="{C7C9600A-C10F-49F0-940F-A7A301D4AC3C}" srcOrd="0" destOrd="0" presId="urn:microsoft.com/office/officeart/2005/8/layout/default"/>
    <dgm:cxn modelId="{08039A43-38CE-4D75-A4BE-893FA9043757}" srcId="{593252BE-195D-49C9-8ACE-25932C85AB65}" destId="{9592EDF6-ED8A-4076-87B6-A1384C8CA8C2}" srcOrd="12" destOrd="0" parTransId="{98A01A70-6443-4D25-9568-CA7A86F136DD}" sibTransId="{630FEC1C-4CF3-47F5-B9DE-AEB876074B54}"/>
    <dgm:cxn modelId="{2494736A-4BE9-4CC7-A4F9-8CAB20E8462D}" type="presOf" srcId="{544105C1-BC49-4E2A-9612-BD9CC8FCDE40}" destId="{F02FEF07-CF8B-4BD8-BCE7-B1A1BD624D92}" srcOrd="0" destOrd="0" presId="urn:microsoft.com/office/officeart/2005/8/layout/default"/>
    <dgm:cxn modelId="{DA90396E-8AE1-4E36-A740-06C9EBFB35F9}" srcId="{593252BE-195D-49C9-8ACE-25932C85AB65}" destId="{E87DEB32-86C8-48E8-9405-2D49C006B248}" srcOrd="1" destOrd="0" parTransId="{E80C6B55-107F-41F5-BE55-F8EB278FA907}" sibTransId="{147558A0-1179-402C-A859-6A040F272311}"/>
    <dgm:cxn modelId="{7812E26E-B669-4376-A24C-3B9E52A583EF}" type="presOf" srcId="{E8786274-4A76-4F30-BFF1-430FB923E781}" destId="{9849C4E7-7A52-48DC-9F77-4FED7DBAA153}" srcOrd="0" destOrd="0" presId="urn:microsoft.com/office/officeart/2005/8/layout/default"/>
    <dgm:cxn modelId="{B488777A-D649-4521-97CA-00384B147BDA}" srcId="{593252BE-195D-49C9-8ACE-25932C85AB65}" destId="{50902610-1358-43C8-A953-8E2DA62E1074}" srcOrd="14" destOrd="0" parTransId="{A3BCEE25-6FB0-470E-8939-6855C64A30DD}" sibTransId="{98161179-F265-464F-BB84-66A1E0AA360E}"/>
    <dgm:cxn modelId="{642A7B88-58C1-4D6B-9641-882ECC02A023}" type="presOf" srcId="{41BC2BEE-C2EC-4E90-BD8F-87218AA4AFA8}" destId="{AED8269E-CF95-4B6E-9A9B-1FF3906D2C3A}" srcOrd="0" destOrd="0" presId="urn:microsoft.com/office/officeart/2005/8/layout/default"/>
    <dgm:cxn modelId="{C05F278B-DD9C-4D08-BFAA-3A216DF91236}" srcId="{593252BE-195D-49C9-8ACE-25932C85AB65}" destId="{3FED7046-3B77-4707-B6E7-7AC58A76CC1D}" srcOrd="2" destOrd="0" parTransId="{A18877F3-E9C9-411C-A6F7-3D35B53BD955}" sibTransId="{2DEF2239-05A5-41BF-A232-7C50ABA5504C}"/>
    <dgm:cxn modelId="{D804DE97-55A1-4AC2-8BCA-933E90943055}" type="presOf" srcId="{E87DEB32-86C8-48E8-9405-2D49C006B248}" destId="{E5260817-AEC7-4309-8FB3-D9301615108F}" srcOrd="0" destOrd="0" presId="urn:microsoft.com/office/officeart/2005/8/layout/default"/>
    <dgm:cxn modelId="{D3284098-C01C-4731-9FBE-EB78C477004B}" type="presOf" srcId="{038580AF-6772-4FE9-ACEE-C88F37C15F37}" destId="{543BD83D-6FA3-4F90-A7FC-BB0052CFC3DE}" srcOrd="0" destOrd="0" presId="urn:microsoft.com/office/officeart/2005/8/layout/default"/>
    <dgm:cxn modelId="{86FB96B6-19A7-469E-A46A-3AB463F1B3A1}" type="presOf" srcId="{157D4C3A-C989-4671-B836-948C8848288D}" destId="{AA664FB4-E086-4906-A57D-329507B192A7}" srcOrd="0" destOrd="0" presId="urn:microsoft.com/office/officeart/2005/8/layout/default"/>
    <dgm:cxn modelId="{81D118B8-B083-4716-943D-BC965E9937C2}" type="presOf" srcId="{5DBF95D2-D441-4C10-BBCC-A87479A6F17B}" destId="{B5DE566C-F082-4AA7-AD9B-78233FAA1DFA}" srcOrd="0" destOrd="0" presId="urn:microsoft.com/office/officeart/2005/8/layout/default"/>
    <dgm:cxn modelId="{163135B8-9412-45CE-9DA4-3FCA34C983BA}" type="presOf" srcId="{5DFD1E20-26D3-4CD2-8381-34F191011887}" destId="{902F16CC-7AFC-41EA-874F-5B2D218616D8}" srcOrd="0" destOrd="0" presId="urn:microsoft.com/office/officeart/2005/8/layout/default"/>
    <dgm:cxn modelId="{4CC889C2-EF5F-4FE5-B67B-93145C4977EF}" srcId="{593252BE-195D-49C9-8ACE-25932C85AB65}" destId="{038580AF-6772-4FE9-ACEE-C88F37C15F37}" srcOrd="13" destOrd="0" parTransId="{733A4DEC-FCD8-48F3-8A0A-274DAD5BF8B2}" sibTransId="{F2FB48CD-584B-4683-ABAA-A11F29F70803}"/>
    <dgm:cxn modelId="{815BEBC4-26D8-4F80-B8C8-C5480B5D86A6}" type="presOf" srcId="{B8B44A5B-34D8-4628-8F1A-109952B8959E}" destId="{7088E5DA-BEC6-4806-ADE7-F0EE68024E4B}" srcOrd="0" destOrd="0" presId="urn:microsoft.com/office/officeart/2005/8/layout/default"/>
    <dgm:cxn modelId="{200292CB-676B-4045-9E0D-4CF5B580A629}" type="presOf" srcId="{50902610-1358-43C8-A953-8E2DA62E1074}" destId="{21639A95-3F4B-4D64-92FB-04C45E2FABDD}" srcOrd="0" destOrd="0" presId="urn:microsoft.com/office/officeart/2005/8/layout/default"/>
    <dgm:cxn modelId="{0BE70FD9-E98D-461E-A58E-4DAC6A6DF19B}" type="presOf" srcId="{593252BE-195D-49C9-8ACE-25932C85AB65}" destId="{EE82E539-5CDC-460F-9860-1B3014D3C071}" srcOrd="0" destOrd="0" presId="urn:microsoft.com/office/officeart/2005/8/layout/default"/>
    <dgm:cxn modelId="{511186DF-5A44-4EAB-BC6A-419A55504766}" srcId="{593252BE-195D-49C9-8ACE-25932C85AB65}" destId="{BF39C064-2C96-4119-B062-0E2697D9656C}" srcOrd="9" destOrd="0" parTransId="{FE3EE626-D435-492F-9A72-6D36A2D64FBB}" sibTransId="{55849422-6499-4E32-A008-EA7797AF09AB}"/>
    <dgm:cxn modelId="{4A5CFBE7-FAD4-4157-9F82-64BB25AE60A1}" srcId="{593252BE-195D-49C9-8ACE-25932C85AB65}" destId="{B8B44A5B-34D8-4628-8F1A-109952B8959E}" srcOrd="0" destOrd="0" parTransId="{60C4B36C-25C7-4EFA-BB88-AC3CB5FEC1D2}" sibTransId="{50B5168F-1036-437D-B8E1-0E6A02EEADC8}"/>
    <dgm:cxn modelId="{B4F155F1-41C6-40AA-93EF-7CB3CFD18BB6}" srcId="{593252BE-195D-49C9-8ACE-25932C85AB65}" destId="{62FF5E89-CC1A-4B17-AFE3-4B375F1C0A30}" srcOrd="11" destOrd="0" parTransId="{E9AFD0AA-994F-4089-9EA6-F0970EB10770}" sibTransId="{C0B73D39-FC63-4FC5-942F-8CA513999BFF}"/>
    <dgm:cxn modelId="{3805C8F6-0013-4DF7-A375-D3E556A4BC10}" srcId="{593252BE-195D-49C9-8ACE-25932C85AB65}" destId="{E8786274-4A76-4F30-BFF1-430FB923E781}" srcOrd="8" destOrd="0" parTransId="{3086A5C7-28D2-49C1-B081-772B95EC4F2B}" sibTransId="{536076BA-FADE-49BB-A65F-835BD01674C6}"/>
    <dgm:cxn modelId="{BC0AA0FA-19BE-4F02-AD6F-703582FD2EB5}" srcId="{593252BE-195D-49C9-8ACE-25932C85AB65}" destId="{41BC2BEE-C2EC-4E90-BD8F-87218AA4AFA8}" srcOrd="6" destOrd="0" parTransId="{5C9DA009-87AE-48FB-8A13-C2FAF5D626E9}" sibTransId="{6505E272-DAE3-4A48-959E-B5F0738127A2}"/>
    <dgm:cxn modelId="{42041209-A9E9-4DB9-917B-22CB0F25EB78}" type="presParOf" srcId="{EE82E539-5CDC-460F-9860-1B3014D3C071}" destId="{7088E5DA-BEC6-4806-ADE7-F0EE68024E4B}" srcOrd="0" destOrd="0" presId="urn:microsoft.com/office/officeart/2005/8/layout/default"/>
    <dgm:cxn modelId="{B4FAE9B1-8289-49C1-AA04-31E4DE3EAE81}" type="presParOf" srcId="{EE82E539-5CDC-460F-9860-1B3014D3C071}" destId="{18B10728-0A9E-4549-832B-A6DDE430C2C9}" srcOrd="1" destOrd="0" presId="urn:microsoft.com/office/officeart/2005/8/layout/default"/>
    <dgm:cxn modelId="{CA50C7B1-6752-4897-BD7D-E6C1DAD42B5F}" type="presParOf" srcId="{EE82E539-5CDC-460F-9860-1B3014D3C071}" destId="{E5260817-AEC7-4309-8FB3-D9301615108F}" srcOrd="2" destOrd="0" presId="urn:microsoft.com/office/officeart/2005/8/layout/default"/>
    <dgm:cxn modelId="{EC1C77C2-4BC1-4655-9DC2-0E8487B59F9B}" type="presParOf" srcId="{EE82E539-5CDC-460F-9860-1B3014D3C071}" destId="{6C50FD31-88C6-423B-BCA6-1FFB56544756}" srcOrd="3" destOrd="0" presId="urn:microsoft.com/office/officeart/2005/8/layout/default"/>
    <dgm:cxn modelId="{772C418C-5684-4E0B-AA61-D3764037376A}" type="presParOf" srcId="{EE82E539-5CDC-460F-9860-1B3014D3C071}" destId="{AD95B26A-D7EB-4926-97E1-579EB55F8E40}" srcOrd="4" destOrd="0" presId="urn:microsoft.com/office/officeart/2005/8/layout/default"/>
    <dgm:cxn modelId="{F5B0A79A-3D8D-42F1-837C-C91C15E5EE17}" type="presParOf" srcId="{EE82E539-5CDC-460F-9860-1B3014D3C071}" destId="{843190F9-5145-4723-9589-7588E21A2C1F}" srcOrd="5" destOrd="0" presId="urn:microsoft.com/office/officeart/2005/8/layout/default"/>
    <dgm:cxn modelId="{CE265440-F02A-4112-B00B-FD1EAB586CE9}" type="presParOf" srcId="{EE82E539-5CDC-460F-9860-1B3014D3C071}" destId="{F02FEF07-CF8B-4BD8-BCE7-B1A1BD624D92}" srcOrd="6" destOrd="0" presId="urn:microsoft.com/office/officeart/2005/8/layout/default"/>
    <dgm:cxn modelId="{34F0BFD7-EE53-47D1-A330-84F8D7DBE108}" type="presParOf" srcId="{EE82E539-5CDC-460F-9860-1B3014D3C071}" destId="{FA669CFB-72CC-4132-8189-AE4464EFB5E9}" srcOrd="7" destOrd="0" presId="urn:microsoft.com/office/officeart/2005/8/layout/default"/>
    <dgm:cxn modelId="{B2504C77-9283-43A8-813F-FC278C203FA8}" type="presParOf" srcId="{EE82E539-5CDC-460F-9860-1B3014D3C071}" destId="{B5DE566C-F082-4AA7-AD9B-78233FAA1DFA}" srcOrd="8" destOrd="0" presId="urn:microsoft.com/office/officeart/2005/8/layout/default"/>
    <dgm:cxn modelId="{74216B24-D3ED-4257-801D-D7AD56EFD60B}" type="presParOf" srcId="{EE82E539-5CDC-460F-9860-1B3014D3C071}" destId="{CE50FC6D-E8A5-41B0-A5C0-A112066A85F5}" srcOrd="9" destOrd="0" presId="urn:microsoft.com/office/officeart/2005/8/layout/default"/>
    <dgm:cxn modelId="{DA503B30-C1A1-47EF-9F0E-3CCD18D503B0}" type="presParOf" srcId="{EE82E539-5CDC-460F-9860-1B3014D3C071}" destId="{902F16CC-7AFC-41EA-874F-5B2D218616D8}" srcOrd="10" destOrd="0" presId="urn:microsoft.com/office/officeart/2005/8/layout/default"/>
    <dgm:cxn modelId="{E8DEA1F3-7635-4890-8324-87B31DE49FD0}" type="presParOf" srcId="{EE82E539-5CDC-460F-9860-1B3014D3C071}" destId="{AEA7C7BF-DF58-44E0-8090-369F07DB0E1C}" srcOrd="11" destOrd="0" presId="urn:microsoft.com/office/officeart/2005/8/layout/default"/>
    <dgm:cxn modelId="{B2430026-B533-4521-AEFA-1A784BFDCBCD}" type="presParOf" srcId="{EE82E539-5CDC-460F-9860-1B3014D3C071}" destId="{AED8269E-CF95-4B6E-9A9B-1FF3906D2C3A}" srcOrd="12" destOrd="0" presId="urn:microsoft.com/office/officeart/2005/8/layout/default"/>
    <dgm:cxn modelId="{A0B4C234-91F3-4055-8ECB-038ECDD04199}" type="presParOf" srcId="{EE82E539-5CDC-460F-9860-1B3014D3C071}" destId="{EA27B7D2-3421-464E-8DA8-08B94060CE73}" srcOrd="13" destOrd="0" presId="urn:microsoft.com/office/officeart/2005/8/layout/default"/>
    <dgm:cxn modelId="{FF45BC67-0F2B-42E1-AE6D-63C9F173F68F}" type="presParOf" srcId="{EE82E539-5CDC-460F-9860-1B3014D3C071}" destId="{AA664FB4-E086-4906-A57D-329507B192A7}" srcOrd="14" destOrd="0" presId="urn:microsoft.com/office/officeart/2005/8/layout/default"/>
    <dgm:cxn modelId="{664CDEE8-328B-416F-A8BC-B297FD866271}" type="presParOf" srcId="{EE82E539-5CDC-460F-9860-1B3014D3C071}" destId="{B92AE7FC-9441-4332-A04C-1210ABCD7708}" srcOrd="15" destOrd="0" presId="urn:microsoft.com/office/officeart/2005/8/layout/default"/>
    <dgm:cxn modelId="{8930BA0F-2A8C-485E-BDB7-DD370911F1C3}" type="presParOf" srcId="{EE82E539-5CDC-460F-9860-1B3014D3C071}" destId="{9849C4E7-7A52-48DC-9F77-4FED7DBAA153}" srcOrd="16" destOrd="0" presId="urn:microsoft.com/office/officeart/2005/8/layout/default"/>
    <dgm:cxn modelId="{3264C6C9-7DE2-4EE0-A64C-194CCAC2F8AF}" type="presParOf" srcId="{EE82E539-5CDC-460F-9860-1B3014D3C071}" destId="{A3AA5ED2-BFFC-4C90-B7BC-1E659C3246CD}" srcOrd="17" destOrd="0" presId="urn:microsoft.com/office/officeart/2005/8/layout/default"/>
    <dgm:cxn modelId="{977441E9-FD67-478C-BA30-18DC3DDE879C}" type="presParOf" srcId="{EE82E539-5CDC-460F-9860-1B3014D3C071}" destId="{53EB9CDE-0B02-46E1-8B7E-F93F4131193D}" srcOrd="18" destOrd="0" presId="urn:microsoft.com/office/officeart/2005/8/layout/default"/>
    <dgm:cxn modelId="{A410DD6C-720E-479B-9211-1ECE894DDD95}" type="presParOf" srcId="{EE82E539-5CDC-460F-9860-1B3014D3C071}" destId="{1CA750F6-8841-4D6E-89EB-696998B80259}" srcOrd="19" destOrd="0" presId="urn:microsoft.com/office/officeart/2005/8/layout/default"/>
    <dgm:cxn modelId="{F8AA7EF5-D871-4211-B918-D891277BABAA}" type="presParOf" srcId="{EE82E539-5CDC-460F-9860-1B3014D3C071}" destId="{5F55F563-8505-4B20-87E0-E5DE99A21007}" srcOrd="20" destOrd="0" presId="urn:microsoft.com/office/officeart/2005/8/layout/default"/>
    <dgm:cxn modelId="{0E1318BC-A2DF-4CF7-98AF-2F49C86DB440}" type="presParOf" srcId="{EE82E539-5CDC-460F-9860-1B3014D3C071}" destId="{F71219F2-2895-47B0-9F26-52A49E8BC371}" srcOrd="21" destOrd="0" presId="urn:microsoft.com/office/officeart/2005/8/layout/default"/>
    <dgm:cxn modelId="{D90A570C-D937-43C0-AC0D-F7089B8B6F86}" type="presParOf" srcId="{EE82E539-5CDC-460F-9860-1B3014D3C071}" destId="{C7C9600A-C10F-49F0-940F-A7A301D4AC3C}" srcOrd="22" destOrd="0" presId="urn:microsoft.com/office/officeart/2005/8/layout/default"/>
    <dgm:cxn modelId="{BBD7DCF5-BBDC-470D-B4BC-EDD0A3A31ADD}" type="presParOf" srcId="{EE82E539-5CDC-460F-9860-1B3014D3C071}" destId="{08AC860A-B2E3-4A29-9A52-0BB826114230}" srcOrd="23" destOrd="0" presId="urn:microsoft.com/office/officeart/2005/8/layout/default"/>
    <dgm:cxn modelId="{2A2F5C79-3906-4154-832E-F9D55CF65B1E}" type="presParOf" srcId="{EE82E539-5CDC-460F-9860-1B3014D3C071}" destId="{86CF3D3F-8327-47D1-9BD0-2DCD4AA34FC0}" srcOrd="24" destOrd="0" presId="urn:microsoft.com/office/officeart/2005/8/layout/default"/>
    <dgm:cxn modelId="{216C71A9-BE16-4E0D-9D99-C2A0F1414BF4}" type="presParOf" srcId="{EE82E539-5CDC-460F-9860-1B3014D3C071}" destId="{2E5E7885-6A99-4E12-A164-C53FAE2D158D}" srcOrd="25" destOrd="0" presId="urn:microsoft.com/office/officeart/2005/8/layout/default"/>
    <dgm:cxn modelId="{541CAA98-6922-4AB1-A817-2BE038AF0A4D}" type="presParOf" srcId="{EE82E539-5CDC-460F-9860-1B3014D3C071}" destId="{543BD83D-6FA3-4F90-A7FC-BB0052CFC3DE}" srcOrd="26" destOrd="0" presId="urn:microsoft.com/office/officeart/2005/8/layout/default"/>
    <dgm:cxn modelId="{A8798255-B622-4CFF-A7F4-F82900724E13}" type="presParOf" srcId="{EE82E539-5CDC-460F-9860-1B3014D3C071}" destId="{710BFF98-8CD1-471F-9EB0-10667271C641}" srcOrd="27" destOrd="0" presId="urn:microsoft.com/office/officeart/2005/8/layout/default"/>
    <dgm:cxn modelId="{2E018AF2-B16C-4374-A835-851BE5B6B678}" type="presParOf" srcId="{EE82E539-5CDC-460F-9860-1B3014D3C071}" destId="{21639A95-3F4B-4D64-92FB-04C45E2FABDD}"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88E5DA-BEC6-4806-ADE7-F0EE68024E4B}">
      <dsp:nvSpPr>
        <dsp:cNvPr id="0" name=""/>
        <dsp:cNvSpPr/>
      </dsp:nvSpPr>
      <dsp:spPr>
        <a:xfrm>
          <a:off x="3594" y="230269"/>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hlinkClick xmlns:r="http://schemas.openxmlformats.org/officeDocument/2006/relationships" r:id="" action="ppaction://hlinksldjump"/>
            </a:rPr>
            <a:t>Set the bar high,  </a:t>
          </a:r>
          <a:r>
            <a:rPr lang="en-GB" sz="1500" kern="1200" dirty="0"/>
            <a:t>have high expectation from the start. Command the room.</a:t>
          </a:r>
          <a:endParaRPr lang="en-US" sz="1500" kern="1200" dirty="0"/>
        </a:p>
      </dsp:txBody>
      <dsp:txXfrm>
        <a:off x="3594" y="230269"/>
        <a:ext cx="1946002" cy="1167601"/>
      </dsp:txXfrm>
    </dsp:sp>
    <dsp:sp modelId="{E5260817-AEC7-4309-8FB3-D9301615108F}">
      <dsp:nvSpPr>
        <dsp:cNvPr id="0" name=""/>
        <dsp:cNvSpPr/>
      </dsp:nvSpPr>
      <dsp:spPr>
        <a:xfrm>
          <a:off x="2144196" y="230269"/>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Don’t use quite.. Be specific.. Ask for silence when you want it an mean. Make all your instructions clear.</a:t>
          </a:r>
          <a:endParaRPr lang="en-US" sz="1500" kern="1200" dirty="0"/>
        </a:p>
      </dsp:txBody>
      <dsp:txXfrm>
        <a:off x="2144196" y="230269"/>
        <a:ext cx="1946002" cy="1167601"/>
      </dsp:txXfrm>
    </dsp:sp>
    <dsp:sp modelId="{AD95B26A-D7EB-4926-97E1-579EB55F8E40}">
      <dsp:nvSpPr>
        <dsp:cNvPr id="0" name=""/>
        <dsp:cNvSpPr/>
      </dsp:nvSpPr>
      <dsp:spPr>
        <a:xfrm>
          <a:off x="4284798" y="230269"/>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Know your pupils and take an interest in them</a:t>
          </a:r>
          <a:endParaRPr lang="en-US" sz="1500" kern="1200" dirty="0"/>
        </a:p>
      </dsp:txBody>
      <dsp:txXfrm>
        <a:off x="4284798" y="230269"/>
        <a:ext cx="1946002" cy="1167601"/>
      </dsp:txXfrm>
    </dsp:sp>
    <dsp:sp modelId="{F02FEF07-CF8B-4BD8-BCE7-B1A1BD624D92}">
      <dsp:nvSpPr>
        <dsp:cNvPr id="0" name=""/>
        <dsp:cNvSpPr/>
      </dsp:nvSpPr>
      <dsp:spPr>
        <a:xfrm>
          <a:off x="6425401" y="230269"/>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hlinkClick xmlns:r="http://schemas.openxmlformats.org/officeDocument/2006/relationships" r:id="rId1" action="ppaction://hlinkfile"/>
            </a:rPr>
            <a:t>Teach learning behaviours along side manging misbehaviour</a:t>
          </a:r>
          <a:endParaRPr lang="en-US" sz="1500" kern="1200" dirty="0"/>
        </a:p>
      </dsp:txBody>
      <dsp:txXfrm>
        <a:off x="6425401" y="230269"/>
        <a:ext cx="1946002" cy="1167601"/>
      </dsp:txXfrm>
    </dsp:sp>
    <dsp:sp modelId="{B5DE566C-F082-4AA7-AD9B-78233FAA1DFA}">
      <dsp:nvSpPr>
        <dsp:cNvPr id="0" name=""/>
        <dsp:cNvSpPr/>
      </dsp:nvSpPr>
      <dsp:spPr>
        <a:xfrm>
          <a:off x="8566003" y="230269"/>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Make expectations totally clear… not ‘you need to listen’… ‘turn around face the front, stop talking’</a:t>
          </a:r>
          <a:endParaRPr lang="en-US" sz="1500" kern="1200"/>
        </a:p>
      </dsp:txBody>
      <dsp:txXfrm>
        <a:off x="8566003" y="230269"/>
        <a:ext cx="1946002" cy="1167601"/>
      </dsp:txXfrm>
    </dsp:sp>
    <dsp:sp modelId="{902F16CC-7AFC-41EA-874F-5B2D218616D8}">
      <dsp:nvSpPr>
        <dsp:cNvPr id="0" name=""/>
        <dsp:cNvSpPr/>
      </dsp:nvSpPr>
      <dsp:spPr>
        <a:xfrm>
          <a:off x="3594" y="1592471"/>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hlinkClick xmlns:r="http://schemas.openxmlformats.org/officeDocument/2006/relationships" r:id="" action="ppaction://hlinksldjump"/>
            </a:rPr>
            <a:t>Have entrance and exit routines : stand behind chairs and get equipment out</a:t>
          </a:r>
          <a:endParaRPr lang="en-US" sz="1500" kern="1200" dirty="0"/>
        </a:p>
      </dsp:txBody>
      <dsp:txXfrm>
        <a:off x="3594" y="1592471"/>
        <a:ext cx="1946002" cy="1167601"/>
      </dsp:txXfrm>
    </dsp:sp>
    <dsp:sp modelId="{AED8269E-CF95-4B6E-9A9B-1FF3906D2C3A}">
      <dsp:nvSpPr>
        <dsp:cNvPr id="0" name=""/>
        <dsp:cNvSpPr/>
      </dsp:nvSpPr>
      <dsp:spPr>
        <a:xfrm>
          <a:off x="2144196" y="1592471"/>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Strategic Seating plans</a:t>
          </a:r>
          <a:endParaRPr lang="en-US" sz="1500" kern="1200"/>
        </a:p>
      </dsp:txBody>
      <dsp:txXfrm>
        <a:off x="2144196" y="1592471"/>
        <a:ext cx="1946002" cy="1167601"/>
      </dsp:txXfrm>
    </dsp:sp>
    <dsp:sp modelId="{AA664FB4-E086-4906-A57D-329507B192A7}">
      <dsp:nvSpPr>
        <dsp:cNvPr id="0" name=""/>
        <dsp:cNvSpPr/>
      </dsp:nvSpPr>
      <dsp:spPr>
        <a:xfrm>
          <a:off x="4284798" y="1592471"/>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Be consistent</a:t>
          </a:r>
          <a:endParaRPr lang="en-US" sz="1500" kern="1200"/>
        </a:p>
      </dsp:txBody>
      <dsp:txXfrm>
        <a:off x="4284798" y="1592471"/>
        <a:ext cx="1946002" cy="1167601"/>
      </dsp:txXfrm>
    </dsp:sp>
    <dsp:sp modelId="{9849C4E7-7A52-48DC-9F77-4FED7DBAA153}">
      <dsp:nvSpPr>
        <dsp:cNvPr id="0" name=""/>
        <dsp:cNvSpPr/>
      </dsp:nvSpPr>
      <dsp:spPr>
        <a:xfrm>
          <a:off x="6425401" y="1592471"/>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hlinkClick xmlns:r="http://schemas.openxmlformats.org/officeDocument/2006/relationships" r:id="" action="ppaction://hlinksldjump"/>
            </a:rPr>
            <a:t>Non verbal behaviour management techniques </a:t>
          </a:r>
          <a:endParaRPr lang="en-US" sz="1500" kern="1200" dirty="0"/>
        </a:p>
      </dsp:txBody>
      <dsp:txXfrm>
        <a:off x="6425401" y="1592471"/>
        <a:ext cx="1946002" cy="1167601"/>
      </dsp:txXfrm>
    </dsp:sp>
    <dsp:sp modelId="{53EB9CDE-0B02-46E1-8B7E-F93F4131193D}">
      <dsp:nvSpPr>
        <dsp:cNvPr id="0" name=""/>
        <dsp:cNvSpPr/>
      </dsp:nvSpPr>
      <dsp:spPr>
        <a:xfrm>
          <a:off x="4283281" y="2969587"/>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hlinkClick xmlns:r="http://schemas.openxmlformats.org/officeDocument/2006/relationships" r:id="" action="ppaction://hlinksldjump"/>
            </a:rPr>
            <a:t>Getting pupils onside </a:t>
          </a:r>
          <a:endParaRPr lang="en-US" sz="1500" kern="1200" dirty="0"/>
        </a:p>
      </dsp:txBody>
      <dsp:txXfrm>
        <a:off x="4283281" y="2969587"/>
        <a:ext cx="1946002" cy="1167601"/>
      </dsp:txXfrm>
    </dsp:sp>
    <dsp:sp modelId="{5F55F563-8505-4B20-87E0-E5DE99A21007}">
      <dsp:nvSpPr>
        <dsp:cNvPr id="0" name=""/>
        <dsp:cNvSpPr/>
      </dsp:nvSpPr>
      <dsp:spPr>
        <a:xfrm>
          <a:off x="3594" y="2954672"/>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Take ownership of your own classroom.</a:t>
          </a:r>
          <a:endParaRPr lang="en-US" sz="1500" kern="1200" dirty="0"/>
        </a:p>
      </dsp:txBody>
      <dsp:txXfrm>
        <a:off x="3594" y="2954672"/>
        <a:ext cx="1946002" cy="1167601"/>
      </dsp:txXfrm>
    </dsp:sp>
    <dsp:sp modelId="{C7C9600A-C10F-49F0-940F-A7A301D4AC3C}">
      <dsp:nvSpPr>
        <dsp:cNvPr id="0" name=""/>
        <dsp:cNvSpPr/>
      </dsp:nvSpPr>
      <dsp:spPr>
        <a:xfrm>
          <a:off x="2144196" y="2954672"/>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Use thank you</a:t>
          </a:r>
          <a:endParaRPr lang="en-US" sz="1500" kern="1200"/>
        </a:p>
      </dsp:txBody>
      <dsp:txXfrm>
        <a:off x="2144196" y="2954672"/>
        <a:ext cx="1946002" cy="1167601"/>
      </dsp:txXfrm>
    </dsp:sp>
    <dsp:sp modelId="{86CF3D3F-8327-47D1-9BD0-2DCD4AA34FC0}">
      <dsp:nvSpPr>
        <dsp:cNvPr id="0" name=""/>
        <dsp:cNvSpPr/>
      </dsp:nvSpPr>
      <dsp:spPr>
        <a:xfrm>
          <a:off x="8569597" y="1600196"/>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It is hard work to be on it all the time… but it pays off in the end.</a:t>
          </a:r>
          <a:endParaRPr lang="en-US" sz="1500" kern="1200" dirty="0"/>
        </a:p>
      </dsp:txBody>
      <dsp:txXfrm>
        <a:off x="8569597" y="1600196"/>
        <a:ext cx="1946002" cy="1167601"/>
      </dsp:txXfrm>
    </dsp:sp>
    <dsp:sp modelId="{543BD83D-6FA3-4F90-A7FC-BB0052CFC3DE}">
      <dsp:nvSpPr>
        <dsp:cNvPr id="0" name=""/>
        <dsp:cNvSpPr/>
      </dsp:nvSpPr>
      <dsp:spPr>
        <a:xfrm>
          <a:off x="6425401" y="2954672"/>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Be on it from the start…set the tone for year.</a:t>
          </a:r>
          <a:endParaRPr lang="en-US" sz="1500" kern="1200" dirty="0"/>
        </a:p>
      </dsp:txBody>
      <dsp:txXfrm>
        <a:off x="6425401" y="2954672"/>
        <a:ext cx="1946002" cy="1167601"/>
      </dsp:txXfrm>
    </dsp:sp>
    <dsp:sp modelId="{21639A95-3F4B-4D64-92FB-04C45E2FABDD}">
      <dsp:nvSpPr>
        <dsp:cNvPr id="0" name=""/>
        <dsp:cNvSpPr/>
      </dsp:nvSpPr>
      <dsp:spPr>
        <a:xfrm>
          <a:off x="8566003" y="2954672"/>
          <a:ext cx="1946002" cy="1167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Don’t call for back up too soon</a:t>
          </a:r>
        </a:p>
      </dsp:txBody>
      <dsp:txXfrm>
        <a:off x="8566003" y="2954672"/>
        <a:ext cx="1946002" cy="116760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2D8B5F-7BDB-4D95-8626-B87AE1CFC974}" type="datetimeFigureOut">
              <a:rPr lang="en-GB" smtClean="0"/>
              <a:t>19/05/2023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E8CFB-A971-4BA1-9895-7EA7100AC39A}" type="slidenum">
              <a:rPr lang="en-GB" smtClean="0"/>
              <a:t>‹#›</a:t>
            </a:fld>
            <a:endParaRPr lang="en-GB"/>
          </a:p>
        </p:txBody>
      </p:sp>
    </p:spTree>
    <p:extLst>
      <p:ext uri="{BB962C8B-B14F-4D97-AF65-F5344CB8AC3E}">
        <p14:creationId xmlns:p14="http://schemas.microsoft.com/office/powerpoint/2010/main" val="219567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log.tcea.org/classroom-routines/"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classroommanagementexpert.com/blog/classroom-routines-and-procedures-why-are-they-important/"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a94DKCtRvI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u8kUwpO3ucw"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be used for whole staff CPD or also for teachers to work through themselves after as a reminder, There are hyper links to additional reading and videos in the ppt.  These can be used within the session or for staff to work through or use as support in addition to the session. The hidden slides are the ones for more individual use.  The sort cards are at the end of the presentation. This CPD tries to fit in with the research from the EEF : A Balanced Approach to Professional Development. </a:t>
            </a:r>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1</a:t>
            </a:fld>
            <a:endParaRPr lang="en-GB"/>
          </a:p>
        </p:txBody>
      </p:sp>
    </p:spTree>
    <p:extLst>
      <p:ext uri="{BB962C8B-B14F-4D97-AF65-F5344CB8AC3E}">
        <p14:creationId xmlns:p14="http://schemas.microsoft.com/office/powerpoint/2010/main" val="1282859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at the end of the presentation.  All inspired by Running the Room (Bennett T: 2020)</a:t>
            </a:r>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2</a:t>
            </a:fld>
            <a:endParaRPr lang="en-GB"/>
          </a:p>
        </p:txBody>
      </p:sp>
    </p:spTree>
    <p:extLst>
      <p:ext uri="{BB962C8B-B14F-4D97-AF65-F5344CB8AC3E}">
        <p14:creationId xmlns:p14="http://schemas.microsoft.com/office/powerpoint/2010/main" val="3524999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Talk through these ideas as key things that the basics of behaviour management.  Those that are underlines linked to further examples and information.  These can then be used an read </a:t>
            </a:r>
            <a:r>
              <a:rPr lang="en-GB" dirty="0" err="1"/>
              <a:t>theough</a:t>
            </a:r>
            <a:r>
              <a:rPr lang="en-GB" dirty="0"/>
              <a:t> by staff individually as further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Non verbal behaviour management techniques (see page 25 of 60s CPD)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Getting pupils onside (pg28-29 60s CPD)</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4</a:t>
            </a:fld>
            <a:endParaRPr lang="en-GB"/>
          </a:p>
        </p:txBody>
      </p:sp>
    </p:spTree>
    <p:extLst>
      <p:ext uri="{BB962C8B-B14F-4D97-AF65-F5344CB8AC3E}">
        <p14:creationId xmlns:p14="http://schemas.microsoft.com/office/powerpoint/2010/main" val="2810431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linkClick r:id="rId3"/>
              </a:rPr>
              <a:t>Why Classroom Routines Are Important • </a:t>
            </a:r>
            <a:r>
              <a:rPr lang="en-GB" sz="1200" dirty="0" err="1">
                <a:hlinkClick r:id="rId3"/>
              </a:rPr>
              <a:t>TechNotes</a:t>
            </a:r>
            <a:r>
              <a:rPr lang="en-GB" sz="1200" dirty="0">
                <a:hlinkClick r:id="rId3"/>
              </a:rPr>
              <a:t> Blog (tcea.org)</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4"/>
              </a:rPr>
              <a:t>Classroom Routines and Procedures: Why Are They Important? - Classroom Management Expert</a:t>
            </a:r>
            <a:endParaRPr lang="en-GB" dirty="0"/>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5</a:t>
            </a:fld>
            <a:endParaRPr lang="en-GB"/>
          </a:p>
        </p:txBody>
      </p:sp>
    </p:spTree>
    <p:extLst>
      <p:ext uri="{BB962C8B-B14F-4D97-AF65-F5344CB8AC3E}">
        <p14:creationId xmlns:p14="http://schemas.microsoft.com/office/powerpoint/2010/main" val="1250436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10 Classroom Management Tips for the Classroom – YouTube</a:t>
            </a:r>
            <a:r>
              <a:rPr lang="en-US" dirty="0"/>
              <a:t> https://www.youtube.com/watch?v=a94DKCtRvI0</a:t>
            </a:r>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6</a:t>
            </a:fld>
            <a:endParaRPr lang="en-GB"/>
          </a:p>
        </p:txBody>
      </p:sp>
    </p:spTree>
    <p:extLst>
      <p:ext uri="{BB962C8B-B14F-4D97-AF65-F5344CB8AC3E}">
        <p14:creationId xmlns:p14="http://schemas.microsoft.com/office/powerpoint/2010/main" val="3944445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dirty="0">
                <a:solidFill>
                  <a:schemeClr val="tx1"/>
                </a:solidFill>
                <a:hlinkClick r:id="rId3">
                  <a:extLst>
                    <a:ext uri="{A12FA001-AC4F-418D-AE19-62706E023703}">
                      <ahyp:hlinkClr xmlns:ahyp="http://schemas.microsoft.com/office/drawing/2018/hyperlinkcolor" val="tx"/>
                    </a:ext>
                  </a:extLst>
                </a:hlinkClick>
              </a:rPr>
              <a:t>Ask staff to discuss what methods they use and why they are effective</a:t>
            </a:r>
          </a:p>
          <a:p>
            <a:r>
              <a:rPr lang="en-GB" u="none" dirty="0">
                <a:solidFill>
                  <a:schemeClr val="tx1"/>
                </a:solidFill>
                <a:hlinkClick r:id="rId3">
                  <a:extLst>
                    <a:ext uri="{A12FA001-AC4F-418D-AE19-62706E023703}">
                      <ahyp:hlinkClr xmlns:ahyp="http://schemas.microsoft.com/office/drawing/2018/hyperlinkcolor" val="tx"/>
                    </a:ext>
                  </a:extLst>
                </a:hlinkClick>
              </a:rPr>
              <a:t>Discuss use of the pause, use of arms and eye brows, position in the room. the look! We do lots of these without even thinking.  Don’t under estimate their power.</a:t>
            </a:r>
          </a:p>
        </p:txBody>
      </p:sp>
      <p:sp>
        <p:nvSpPr>
          <p:cNvPr id="4" name="Slide Number Placeholder 3"/>
          <p:cNvSpPr>
            <a:spLocks noGrp="1"/>
          </p:cNvSpPr>
          <p:nvPr>
            <p:ph type="sldNum" sz="quarter" idx="5"/>
          </p:nvPr>
        </p:nvSpPr>
        <p:spPr/>
        <p:txBody>
          <a:bodyPr/>
          <a:lstStyle/>
          <a:p>
            <a:fld id="{379E8CFB-A971-4BA1-9895-7EA7100AC39A}" type="slidenum">
              <a:rPr lang="en-GB" smtClean="0"/>
              <a:t>7</a:t>
            </a:fld>
            <a:endParaRPr lang="en-GB"/>
          </a:p>
        </p:txBody>
      </p:sp>
    </p:spTree>
    <p:extLst>
      <p:ext uri="{BB962C8B-B14F-4D97-AF65-F5344CB8AC3E}">
        <p14:creationId xmlns:p14="http://schemas.microsoft.com/office/powerpoint/2010/main" val="2972686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https://www.youtube.com/watch?v=fCQ-ggrr4KE</a:t>
            </a:r>
          </a:p>
          <a:p>
            <a:r>
              <a:rPr lang="en-GB" dirty="0"/>
              <a:t>https://blog.getselected.com/2018/09/27/use-non-verbal-communication-to-improve-classroom-engagement/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60 Second CPD is great for ideas here. Page 25. 60 second CPD: Beech and Morrison McGill (2020)</a:t>
            </a:r>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8</a:t>
            </a:fld>
            <a:endParaRPr lang="en-GB"/>
          </a:p>
        </p:txBody>
      </p:sp>
    </p:spTree>
    <p:extLst>
      <p:ext uri="{BB962C8B-B14F-4D97-AF65-F5344CB8AC3E}">
        <p14:creationId xmlns:p14="http://schemas.microsoft.com/office/powerpoint/2010/main" val="572571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 staff their views.. Could so mind map in groups.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60 second CPD: Beech and Morrison McGill(2020) Page 28 and 29 have some great ideas.</a:t>
            </a:r>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9</a:t>
            </a:fld>
            <a:endParaRPr lang="en-GB"/>
          </a:p>
        </p:txBody>
      </p:sp>
    </p:spTree>
    <p:extLst>
      <p:ext uri="{BB962C8B-B14F-4D97-AF65-F5344CB8AC3E}">
        <p14:creationId xmlns:p14="http://schemas.microsoft.com/office/powerpoint/2010/main" val="998540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Explain that sometimes you put all of these strategies in place and still there is a problem. So what do you do when things are not working.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Staff could take one piece of guidance and then read through and feed back to their table. Discuss, analyse. Add own input and example’s.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books provide great examples to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Getting the buggers to behave examples .. Pages 218-231.  </a:t>
            </a:r>
          </a:p>
          <a:p>
            <a:r>
              <a:rPr lang="en-GB" dirty="0"/>
              <a:t>Words of warning -  page 16 60s CPD  60 second CPD: Beech and Morrison McGill(2020) </a:t>
            </a:r>
          </a:p>
          <a:p>
            <a:r>
              <a:rPr lang="en-GB" dirty="0"/>
              <a:t>De escalating challenging behaviour ( pg17 60s CPD) 60 second CPD: Beech and Morrison McGill(2020) </a:t>
            </a:r>
          </a:p>
          <a:p>
            <a:r>
              <a:rPr lang="en-GB" dirty="0"/>
              <a:t>Troublesome classes (pg41 60s CPD) 60 second CPD: Beech and Morrison McGill(2020)  Don’t need all of this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 escalating issues (The Behaviour Manual pg254-257) The Behaviour Manual:  Strickland S (2022)</a:t>
            </a:r>
          </a:p>
          <a:p>
            <a:endParaRPr lang="en-GB" dirty="0"/>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10</a:t>
            </a:fld>
            <a:endParaRPr lang="en-GB"/>
          </a:p>
        </p:txBody>
      </p:sp>
    </p:spTree>
    <p:extLst>
      <p:ext uri="{BB962C8B-B14F-4D97-AF65-F5344CB8AC3E}">
        <p14:creationId xmlns:p14="http://schemas.microsoft.com/office/powerpoint/2010/main" val="4054252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there has been lots of information and that this will be on the shared area. There are further video links and I will try to add more examples to the things that are key section (hyperlinks to examples … could scan in book pages) Just take a minute to discuss (coaching style) your own behaviour management. </a:t>
            </a:r>
          </a:p>
        </p:txBody>
      </p:sp>
      <p:sp>
        <p:nvSpPr>
          <p:cNvPr id="4" name="Slide Number Placeholder 3"/>
          <p:cNvSpPr>
            <a:spLocks noGrp="1"/>
          </p:cNvSpPr>
          <p:nvPr>
            <p:ph type="sldNum" sz="quarter" idx="5"/>
          </p:nvPr>
        </p:nvSpPr>
        <p:spPr/>
        <p:txBody>
          <a:bodyPr/>
          <a:lstStyle/>
          <a:p>
            <a:fld id="{379E8CFB-A971-4BA1-9895-7EA7100AC39A}" type="slidenum">
              <a:rPr lang="en-GB" smtClean="0"/>
              <a:t>11</a:t>
            </a:fld>
            <a:endParaRPr lang="en-GB"/>
          </a:p>
        </p:txBody>
      </p:sp>
    </p:spTree>
    <p:extLst>
      <p:ext uri="{BB962C8B-B14F-4D97-AF65-F5344CB8AC3E}">
        <p14:creationId xmlns:p14="http://schemas.microsoft.com/office/powerpoint/2010/main" val="2575715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not meant to be </a:t>
            </a:r>
            <a:r>
              <a:rPr lang="en-GB" dirty="0" err="1"/>
              <a:t>judgy</a:t>
            </a:r>
            <a:r>
              <a:rPr lang="en-GB" dirty="0"/>
              <a:t> in any way… just self reflective and joining together all of the information that has been looked at. Just sharing on tables/ in pairs, not with all. Give staff time to finish on this. This is great practice of being reflective practitioner and often brings out valuable ideas and discussion.</a:t>
            </a:r>
          </a:p>
        </p:txBody>
      </p:sp>
      <p:sp>
        <p:nvSpPr>
          <p:cNvPr id="4" name="Slide Number Placeholder 3"/>
          <p:cNvSpPr>
            <a:spLocks noGrp="1"/>
          </p:cNvSpPr>
          <p:nvPr>
            <p:ph type="sldNum" sz="quarter" idx="5"/>
          </p:nvPr>
        </p:nvSpPr>
        <p:spPr/>
        <p:txBody>
          <a:bodyPr/>
          <a:lstStyle/>
          <a:p>
            <a:fld id="{379E8CFB-A971-4BA1-9895-7EA7100AC39A}" type="slidenum">
              <a:rPr lang="en-GB" smtClean="0"/>
              <a:t>12</a:t>
            </a:fld>
            <a:endParaRPr lang="en-GB"/>
          </a:p>
        </p:txBody>
      </p:sp>
    </p:spTree>
    <p:extLst>
      <p:ext uri="{BB962C8B-B14F-4D97-AF65-F5344CB8AC3E}">
        <p14:creationId xmlns:p14="http://schemas.microsoft.com/office/powerpoint/2010/main" val="590119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inspired by Running the Room (Bennett T: 2020)</a:t>
            </a:r>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13</a:t>
            </a:fld>
            <a:endParaRPr lang="en-GB"/>
          </a:p>
        </p:txBody>
      </p:sp>
    </p:spTree>
    <p:extLst>
      <p:ext uri="{BB962C8B-B14F-4D97-AF65-F5344CB8AC3E}">
        <p14:creationId xmlns:p14="http://schemas.microsoft.com/office/powerpoint/2010/main" val="427426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inspired by Running the Room (Bennett T: 2020)</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083E8-03EC-4167-9368-2B16FDF71A6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689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inspired by Running the Room (Bennett T: 2020)</a:t>
            </a:r>
            <a:endParaRPr lang="en-GB" dirty="0"/>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15</a:t>
            </a:fld>
            <a:endParaRPr lang="en-GB"/>
          </a:p>
        </p:txBody>
      </p:sp>
    </p:spTree>
    <p:extLst>
      <p:ext uri="{BB962C8B-B14F-4D97-AF65-F5344CB8AC3E}">
        <p14:creationId xmlns:p14="http://schemas.microsoft.com/office/powerpoint/2010/main" val="3339815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inspired by Running the Room (Bennett T: 2020)</a:t>
            </a:r>
            <a:endParaRPr lang="en-GB" dirty="0"/>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16</a:t>
            </a:fld>
            <a:endParaRPr lang="en-GB"/>
          </a:p>
        </p:txBody>
      </p:sp>
    </p:spTree>
    <p:extLst>
      <p:ext uri="{BB962C8B-B14F-4D97-AF65-F5344CB8AC3E}">
        <p14:creationId xmlns:p14="http://schemas.microsoft.com/office/powerpoint/2010/main" val="907539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inspired by Running the Room (Bennett T: 2020)</a:t>
            </a:r>
            <a:endParaRPr lang="en-GB" dirty="0"/>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18</a:t>
            </a:fld>
            <a:endParaRPr lang="en-GB"/>
          </a:p>
        </p:txBody>
      </p:sp>
    </p:spTree>
    <p:extLst>
      <p:ext uri="{BB962C8B-B14F-4D97-AF65-F5344CB8AC3E}">
        <p14:creationId xmlns:p14="http://schemas.microsoft.com/office/powerpoint/2010/main" val="1586398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inspired by Running the Room (Bennett T: 2020)</a:t>
            </a:r>
            <a:endParaRPr lang="en-GB" dirty="0"/>
          </a:p>
          <a:p>
            <a:endParaRPr lang="en-GB" dirty="0"/>
          </a:p>
        </p:txBody>
      </p:sp>
      <p:sp>
        <p:nvSpPr>
          <p:cNvPr id="4" name="Slide Number Placeholder 3"/>
          <p:cNvSpPr>
            <a:spLocks noGrp="1"/>
          </p:cNvSpPr>
          <p:nvPr>
            <p:ph type="sldNum" sz="quarter" idx="5"/>
          </p:nvPr>
        </p:nvSpPr>
        <p:spPr/>
        <p:txBody>
          <a:bodyPr/>
          <a:lstStyle/>
          <a:p>
            <a:fld id="{379E8CFB-A971-4BA1-9895-7EA7100AC39A}" type="slidenum">
              <a:rPr lang="en-GB" smtClean="0"/>
              <a:t>19</a:t>
            </a:fld>
            <a:endParaRPr lang="en-GB"/>
          </a:p>
        </p:txBody>
      </p:sp>
    </p:spTree>
    <p:extLst>
      <p:ext uri="{BB962C8B-B14F-4D97-AF65-F5344CB8AC3E}">
        <p14:creationId xmlns:p14="http://schemas.microsoft.com/office/powerpoint/2010/main" val="1508014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inspired by Running the Room (Bennett T: 2020)</a:t>
            </a:r>
            <a:endParaRPr lang="en-GB"/>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083E8-03EC-4167-9368-2B16FDF71A6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623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94D25-BFE9-4CCF-A331-B843D93CF0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692EC94-E4DD-4B5E-B9D3-1CDFC9F90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49E6845-76EF-48F4-ACD1-6E5A6CE0DFC0}"/>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5" name="Footer Placeholder 4">
            <a:extLst>
              <a:ext uri="{FF2B5EF4-FFF2-40B4-BE49-F238E27FC236}">
                <a16:creationId xmlns:a16="http://schemas.microsoft.com/office/drawing/2014/main" id="{83026B15-7755-4027-AF62-9B69016147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DB31C1-BD2C-469E-B7D5-E9F99056AEB0}"/>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482103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BEB63-E427-4A6B-AB8B-CCDDC1020E6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4D394B-B0C5-4D96-8886-08F7393A30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336C98-287A-43F2-BED6-FB18AD5E9D0D}"/>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5" name="Footer Placeholder 4">
            <a:extLst>
              <a:ext uri="{FF2B5EF4-FFF2-40B4-BE49-F238E27FC236}">
                <a16:creationId xmlns:a16="http://schemas.microsoft.com/office/drawing/2014/main" id="{AE5AF55A-A05C-4A1E-AF32-4EC69DE9A3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1FA5F9-CF0F-41F7-9420-BD57434F22DE}"/>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263307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9D314-66CD-4C21-818F-86BAC89488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DD25A98-1465-40FB-B9C9-8D2AA507E6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59048B-10E1-4592-A157-64F78AC8DAE9}"/>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5" name="Footer Placeholder 4">
            <a:extLst>
              <a:ext uri="{FF2B5EF4-FFF2-40B4-BE49-F238E27FC236}">
                <a16:creationId xmlns:a16="http://schemas.microsoft.com/office/drawing/2014/main" id="{1427932D-C11F-4150-9496-46E49EDFED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EB9F78-72A6-4A37-B910-793D5C5B7487}"/>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1672955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974F-A858-4604-9DC4-B852D3E54A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E3D028-F785-448D-8D60-5172ED93FC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2B78458-250E-4DED-8B05-4689CED733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C3DDB9-96E4-4824-9F7D-1C7C8D7560AF}"/>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6" name="Footer Placeholder 5">
            <a:extLst>
              <a:ext uri="{FF2B5EF4-FFF2-40B4-BE49-F238E27FC236}">
                <a16:creationId xmlns:a16="http://schemas.microsoft.com/office/drawing/2014/main" id="{4C3D7412-AC5D-4D44-82DD-126AB1F4F7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486B2E-93CD-4620-8706-F960DEBC2C26}"/>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1827430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4F6E-B31A-4129-B74A-570712B75D0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8CCAB3-910A-4DEC-97AF-2614E91AD6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3B7439-81C6-434B-A5B0-2330B77A6E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1DACB9-00A2-4A3C-BD3D-0A3E3E9BD7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73E928-6FC2-4DEE-8212-79B5EBD5B6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0DBF2C-DB27-4064-A76F-20C9F1239E2B}"/>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8" name="Footer Placeholder 7">
            <a:extLst>
              <a:ext uri="{FF2B5EF4-FFF2-40B4-BE49-F238E27FC236}">
                <a16:creationId xmlns:a16="http://schemas.microsoft.com/office/drawing/2014/main" id="{485CCCC8-0C7A-4075-A642-ED5235FE2B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F96046-AF5A-4573-B8C5-D97425605CF1}"/>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3813135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C0A22-FF64-4B08-90A8-D5488DC6722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4666FD-E958-4282-BC46-6BAFA579A19B}"/>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4" name="Footer Placeholder 3">
            <a:extLst>
              <a:ext uri="{FF2B5EF4-FFF2-40B4-BE49-F238E27FC236}">
                <a16:creationId xmlns:a16="http://schemas.microsoft.com/office/drawing/2014/main" id="{80274197-564D-4E5E-81BC-E54BD6F8936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A476878-C3C3-4890-A455-476305B77D0E}"/>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748158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BA152C-89A1-4DD1-95F2-8CB16C8F323E}"/>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3" name="Footer Placeholder 2">
            <a:extLst>
              <a:ext uri="{FF2B5EF4-FFF2-40B4-BE49-F238E27FC236}">
                <a16:creationId xmlns:a16="http://schemas.microsoft.com/office/drawing/2014/main" id="{5FBC33BB-E006-4402-8B19-B53FF3AA71C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9730B6-A0E2-4D64-9972-F2D3A4CA132E}"/>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1807343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4FC23-2B09-4895-A0C6-EE34DC9225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092EF66-A76E-4338-B9CC-1233089106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4360523-2430-4141-B452-E10AA95C73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2B2B4A-E01A-40E9-874B-3C1A7926A6EE}"/>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6" name="Footer Placeholder 5">
            <a:extLst>
              <a:ext uri="{FF2B5EF4-FFF2-40B4-BE49-F238E27FC236}">
                <a16:creationId xmlns:a16="http://schemas.microsoft.com/office/drawing/2014/main" id="{34BE163B-F534-47BE-BCB2-3851C4AEB8B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C4521A-FD11-45D4-B0E3-EE4DCC1DEDFC}"/>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394922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74FA0-AF8D-4391-AB1F-E526FF6EA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533A997-C036-4E51-9F59-07B0ECB72C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06E01D-540C-4C9E-A9EB-B2312E3083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7D79A1-06C1-44C7-8112-CB067E3B5C43}"/>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6" name="Footer Placeholder 5">
            <a:extLst>
              <a:ext uri="{FF2B5EF4-FFF2-40B4-BE49-F238E27FC236}">
                <a16:creationId xmlns:a16="http://schemas.microsoft.com/office/drawing/2014/main" id="{064A165E-47C6-4331-8B13-BBA5F2BDBD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533C53-0501-4781-8D91-6E8DD3085101}"/>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3003053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19D7-4023-42D3-BA03-34DC134B086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CB2BE06-7CCF-486B-9988-30DDF4F696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BBE564-E4ED-4031-B2BC-B49A26AC30AE}"/>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5" name="Footer Placeholder 4">
            <a:extLst>
              <a:ext uri="{FF2B5EF4-FFF2-40B4-BE49-F238E27FC236}">
                <a16:creationId xmlns:a16="http://schemas.microsoft.com/office/drawing/2014/main" id="{E977078A-94D8-4CB3-BDE4-4A57832E15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473712-DE01-4A8C-91D3-987A5BD0D4AF}"/>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108889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0C6453-F63A-47B6-96F2-5668D14AF41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5BC47B-3E88-41AA-A70D-C4E425342D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4B907B-5845-468B-97F6-CB9C70BD1C9D}"/>
              </a:ext>
            </a:extLst>
          </p:cNvPr>
          <p:cNvSpPr>
            <a:spLocks noGrp="1"/>
          </p:cNvSpPr>
          <p:nvPr>
            <p:ph type="dt" sz="half" idx="10"/>
          </p:nvPr>
        </p:nvSpPr>
        <p:spPr/>
        <p:txBody>
          <a:bodyPr/>
          <a:lstStyle/>
          <a:p>
            <a:fld id="{ABD7E1A6-7843-498A-8E20-82C15B9A5E06}" type="datetimeFigureOut">
              <a:rPr lang="en-GB" smtClean="0"/>
              <a:t>19/05/2023</a:t>
            </a:fld>
            <a:endParaRPr lang="en-GB"/>
          </a:p>
        </p:txBody>
      </p:sp>
      <p:sp>
        <p:nvSpPr>
          <p:cNvPr id="5" name="Footer Placeholder 4">
            <a:extLst>
              <a:ext uri="{FF2B5EF4-FFF2-40B4-BE49-F238E27FC236}">
                <a16:creationId xmlns:a16="http://schemas.microsoft.com/office/drawing/2014/main" id="{9E4B2EC5-CFEB-4A90-AD24-A66321EA2E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68E3BD-5F1E-4185-A0F3-8FD66D728A5B}"/>
              </a:ext>
            </a:extLst>
          </p:cNvPr>
          <p:cNvSpPr>
            <a:spLocks noGrp="1"/>
          </p:cNvSpPr>
          <p:nvPr>
            <p:ph type="sldNum" sz="quarter" idx="12"/>
          </p:nvPr>
        </p:nvSpPr>
        <p:spPr/>
        <p:txBody>
          <a:bodyPr/>
          <a:lstStyle/>
          <a:p>
            <a:fld id="{3CFE1FB5-A96E-4383-A8BD-4C2C14EA60DD}" type="slidenum">
              <a:rPr lang="en-GB" smtClean="0"/>
              <a:t>‹#›</a:t>
            </a:fld>
            <a:endParaRPr lang="en-GB"/>
          </a:p>
        </p:txBody>
      </p:sp>
    </p:spTree>
    <p:extLst>
      <p:ext uri="{BB962C8B-B14F-4D97-AF65-F5344CB8AC3E}">
        <p14:creationId xmlns:p14="http://schemas.microsoft.com/office/powerpoint/2010/main" val="1402130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CAFF1D-E3C1-4E65-A179-147B89E97C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05E6E7-9FFF-4C16-881E-EB29E48924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C62882-90C0-401A-9724-96C3B33848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D7E1A6-7843-498A-8E20-82C15B9A5E06}" type="datetimeFigureOut">
              <a:rPr lang="en-GB" smtClean="0"/>
              <a:t>19/05/2023</a:t>
            </a:fld>
            <a:endParaRPr lang="en-GB"/>
          </a:p>
        </p:txBody>
      </p:sp>
      <p:sp>
        <p:nvSpPr>
          <p:cNvPr id="5" name="Footer Placeholder 4">
            <a:extLst>
              <a:ext uri="{FF2B5EF4-FFF2-40B4-BE49-F238E27FC236}">
                <a16:creationId xmlns:a16="http://schemas.microsoft.com/office/drawing/2014/main" id="{97C02399-1067-4B8E-B6B7-C2A1D0B832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12657B8-EEE8-478D-BE11-F9EC08A6AB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E1FB5-A96E-4383-A8BD-4C2C14EA60DD}" type="slidenum">
              <a:rPr lang="en-GB" smtClean="0"/>
              <a:t>‹#›</a:t>
            </a:fld>
            <a:endParaRPr lang="en-GB"/>
          </a:p>
        </p:txBody>
      </p:sp>
    </p:spTree>
    <p:extLst>
      <p:ext uri="{BB962C8B-B14F-4D97-AF65-F5344CB8AC3E}">
        <p14:creationId xmlns:p14="http://schemas.microsoft.com/office/powerpoint/2010/main" val="2026007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classroommanagementexpert.com/blog/classroom-routines-and-procedures-why-are-they-important/?utm_content=cmp-true" TargetMode="External"/><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hyperlink" Target="https://classroommanagementexpert.com/blog/classroom-routines-and-procedures-why-are-they-important/" TargetMode="External"/><Relationship Id="rId4" Type="http://schemas.openxmlformats.org/officeDocument/2006/relationships/hyperlink" Target="https://blog.tcea.org/classroom-routines/" TargetMode="Externa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hyperlink" Target="https://www.youtube.com/watch?v=a94DKCtRvI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slide" Target="slide4.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4.png"/><Relationship Id="rId7" Type="http://schemas.openxmlformats.org/officeDocument/2006/relationships/hyperlink" Target="https://www.youtube.com/watch?v=fCQ-ggrr4K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slide" Target="slide4.xml"/><Relationship Id="rId4" Type="http://schemas.openxmlformats.org/officeDocument/2006/relationships/image" Target="../media/image15.png"/><Relationship Id="rId9" Type="http://schemas.openxmlformats.org/officeDocument/2006/relationships/hyperlink" Target="https://blog.getselected.com/2018/09/27/use-non-verbal-communication-to-improve-classroom-engagemen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file:///\\shared-docs\Pastoral&amp;Admin\Staff%20Development\Behaviour%20CPD%20sept%202022\60%20second%20CPD%20extract%201.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09584-104D-46DE-B621-CA0C4D68EF9D}"/>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328FA2E-DA27-49FA-9E40-E22DD8F4F904}"/>
              </a:ext>
            </a:extLst>
          </p:cNvPr>
          <p:cNvSpPr>
            <a:spLocks noGrp="1"/>
          </p:cNvSpPr>
          <p:nvPr>
            <p:ph type="subTitle" idx="1"/>
          </p:nvPr>
        </p:nvSpPr>
        <p:spPr/>
        <p:txBody>
          <a:bodyPr/>
          <a:lstStyle/>
          <a:p>
            <a:endParaRPr lang="en-GB"/>
          </a:p>
        </p:txBody>
      </p:sp>
      <p:pic>
        <p:nvPicPr>
          <p:cNvPr id="4" name="Picture 3">
            <a:extLst>
              <a:ext uri="{FF2B5EF4-FFF2-40B4-BE49-F238E27FC236}">
                <a16:creationId xmlns:a16="http://schemas.microsoft.com/office/drawing/2014/main" id="{4B50376C-AFD6-4B5B-AEDA-31BA1CDA3F57}"/>
              </a:ext>
            </a:extLst>
          </p:cNvPr>
          <p:cNvPicPr>
            <a:picLocks noChangeAspect="1"/>
          </p:cNvPicPr>
          <p:nvPr/>
        </p:nvPicPr>
        <p:blipFill>
          <a:blip r:embed="rId3"/>
          <a:stretch>
            <a:fillRect/>
          </a:stretch>
        </p:blipFill>
        <p:spPr>
          <a:xfrm>
            <a:off x="2159307" y="1847851"/>
            <a:ext cx="7153561" cy="2039020"/>
          </a:xfrm>
          <a:prstGeom prst="rect">
            <a:avLst/>
          </a:prstGeom>
        </p:spPr>
      </p:pic>
      <p:pic>
        <p:nvPicPr>
          <p:cNvPr id="5" name="Picture 4">
            <a:extLst>
              <a:ext uri="{FF2B5EF4-FFF2-40B4-BE49-F238E27FC236}">
                <a16:creationId xmlns:a16="http://schemas.microsoft.com/office/drawing/2014/main" id="{213DCD1A-DF59-4BF2-A5E6-FFFBEF4ACBB7}"/>
              </a:ext>
            </a:extLst>
          </p:cNvPr>
          <p:cNvPicPr>
            <a:picLocks noChangeAspect="1"/>
          </p:cNvPicPr>
          <p:nvPr/>
        </p:nvPicPr>
        <p:blipFill>
          <a:blip r:embed="rId4"/>
          <a:stretch>
            <a:fillRect/>
          </a:stretch>
        </p:blipFill>
        <p:spPr>
          <a:xfrm>
            <a:off x="8527951" y="207963"/>
            <a:ext cx="3423116" cy="1777387"/>
          </a:xfrm>
          <a:prstGeom prst="rect">
            <a:avLst/>
          </a:prstGeom>
        </p:spPr>
      </p:pic>
      <p:pic>
        <p:nvPicPr>
          <p:cNvPr id="6" name="Picture 5">
            <a:extLst>
              <a:ext uri="{FF2B5EF4-FFF2-40B4-BE49-F238E27FC236}">
                <a16:creationId xmlns:a16="http://schemas.microsoft.com/office/drawing/2014/main" id="{6DCA820C-FFDF-447B-AB06-B4F80AE70DB9}"/>
              </a:ext>
            </a:extLst>
          </p:cNvPr>
          <p:cNvPicPr>
            <a:picLocks noChangeAspect="1"/>
          </p:cNvPicPr>
          <p:nvPr/>
        </p:nvPicPr>
        <p:blipFill>
          <a:blip r:embed="rId5"/>
          <a:stretch>
            <a:fillRect/>
          </a:stretch>
        </p:blipFill>
        <p:spPr>
          <a:xfrm>
            <a:off x="0" y="4327525"/>
            <a:ext cx="7020971" cy="2530475"/>
          </a:xfrm>
          <a:prstGeom prst="rect">
            <a:avLst/>
          </a:prstGeom>
        </p:spPr>
      </p:pic>
    </p:spTree>
    <p:extLst>
      <p:ext uri="{BB962C8B-B14F-4D97-AF65-F5344CB8AC3E}">
        <p14:creationId xmlns:p14="http://schemas.microsoft.com/office/powerpoint/2010/main" val="142093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5E4E720-5035-4DB5-83A6-CF0310D85669}"/>
              </a:ext>
            </a:extLst>
          </p:cNvPr>
          <p:cNvPicPr>
            <a:picLocks noChangeAspect="1"/>
          </p:cNvPicPr>
          <p:nvPr/>
        </p:nvPicPr>
        <p:blipFill rotWithShape="1">
          <a:blip r:embed="rId3">
            <a:alphaModFix amt="50000"/>
          </a:blip>
          <a:srcRect t="3273" b="12141"/>
          <a:stretch/>
        </p:blipFill>
        <p:spPr>
          <a:xfrm>
            <a:off x="20" y="1"/>
            <a:ext cx="12191980" cy="6857999"/>
          </a:xfrm>
          <a:prstGeom prst="rect">
            <a:avLst/>
          </a:prstGeom>
        </p:spPr>
      </p:pic>
      <p:sp>
        <p:nvSpPr>
          <p:cNvPr id="2" name="Title 1">
            <a:extLst>
              <a:ext uri="{FF2B5EF4-FFF2-40B4-BE49-F238E27FC236}">
                <a16:creationId xmlns:a16="http://schemas.microsoft.com/office/drawing/2014/main" id="{7FF9B285-3BE4-4E6F-A674-DB720CAEBEB6}"/>
              </a:ext>
            </a:extLst>
          </p:cNvPr>
          <p:cNvSpPr>
            <a:spLocks noGrp="1"/>
          </p:cNvSpPr>
          <p:nvPr>
            <p:ph type="title"/>
          </p:nvPr>
        </p:nvSpPr>
        <p:spPr>
          <a:xfrm>
            <a:off x="1524000" y="149942"/>
            <a:ext cx="9144000" cy="2900518"/>
          </a:xfrm>
        </p:spPr>
        <p:txBody>
          <a:bodyPr vert="horz" lIns="91440" tIns="45720" rIns="91440" bIns="45720" rtlCol="0" anchor="b">
            <a:normAutofit/>
          </a:bodyPr>
          <a:lstStyle/>
          <a:p>
            <a:pPr algn="ctr"/>
            <a:r>
              <a:rPr lang="en-US" sz="6000" dirty="0">
                <a:solidFill>
                  <a:srgbClr val="FFFFFF"/>
                </a:solidFill>
              </a:rPr>
              <a:t>The principles of </a:t>
            </a:r>
            <a:r>
              <a:rPr lang="en-US" sz="6000" dirty="0" err="1">
                <a:solidFill>
                  <a:srgbClr val="FFFFFF"/>
                </a:solidFill>
              </a:rPr>
              <a:t>behaviour</a:t>
            </a:r>
            <a:endParaRPr lang="en-US" sz="6000" dirty="0">
              <a:solidFill>
                <a:srgbClr val="FFFFFF"/>
              </a:solidFill>
            </a:endParaRPr>
          </a:p>
        </p:txBody>
      </p:sp>
      <p:sp>
        <p:nvSpPr>
          <p:cNvPr id="3" name="Content Placeholder 2">
            <a:extLst>
              <a:ext uri="{FF2B5EF4-FFF2-40B4-BE49-F238E27FC236}">
                <a16:creationId xmlns:a16="http://schemas.microsoft.com/office/drawing/2014/main" id="{A7A0E478-DAF4-40BF-B78D-61DF94DCCEAA}"/>
              </a:ext>
            </a:extLst>
          </p:cNvPr>
          <p:cNvSpPr>
            <a:spLocks noGrp="1"/>
          </p:cNvSpPr>
          <p:nvPr>
            <p:ph idx="1"/>
          </p:nvPr>
        </p:nvSpPr>
        <p:spPr>
          <a:xfrm>
            <a:off x="1524000" y="3428999"/>
            <a:ext cx="9144000" cy="1098395"/>
          </a:xfrm>
        </p:spPr>
        <p:txBody>
          <a:bodyPr vert="horz" lIns="91440" tIns="45720" rIns="91440" bIns="45720" rtlCol="0">
            <a:normAutofit fontScale="92500" lnSpcReduction="10000"/>
          </a:bodyPr>
          <a:lstStyle/>
          <a:p>
            <a:pPr marL="0" indent="0" algn="ctr">
              <a:buNone/>
            </a:pPr>
            <a:r>
              <a:rPr lang="en-US" sz="2400" dirty="0">
                <a:solidFill>
                  <a:srgbClr val="FFFFFF"/>
                </a:solidFill>
              </a:rPr>
              <a:t>Card sort.. Read through the principles:</a:t>
            </a:r>
          </a:p>
          <a:p>
            <a:pPr marL="0" indent="0" algn="ctr">
              <a:buNone/>
            </a:pPr>
            <a:r>
              <a:rPr lang="en-US" sz="2400" dirty="0">
                <a:solidFill>
                  <a:srgbClr val="FFFFFF"/>
                </a:solidFill>
              </a:rPr>
              <a:t>1</a:t>
            </a:r>
            <a:r>
              <a:rPr lang="en-US" sz="2400" baseline="30000" dirty="0">
                <a:solidFill>
                  <a:srgbClr val="FFFFFF"/>
                </a:solidFill>
              </a:rPr>
              <a:t>st</a:t>
            </a:r>
            <a:r>
              <a:rPr lang="en-US" sz="2400" dirty="0">
                <a:solidFill>
                  <a:srgbClr val="FFFFFF"/>
                </a:solidFill>
              </a:rPr>
              <a:t>  Rank them from the one that you think is the most important to the least important principle</a:t>
            </a:r>
          </a:p>
        </p:txBody>
      </p:sp>
      <p:sp>
        <p:nvSpPr>
          <p:cNvPr id="5" name="TextBox 4">
            <a:extLst>
              <a:ext uri="{FF2B5EF4-FFF2-40B4-BE49-F238E27FC236}">
                <a16:creationId xmlns:a16="http://schemas.microsoft.com/office/drawing/2014/main" id="{D6418C4E-F58F-4189-9BA1-9864241A0AA2}"/>
              </a:ext>
            </a:extLst>
          </p:cNvPr>
          <p:cNvSpPr txBox="1"/>
          <p:nvPr/>
        </p:nvSpPr>
        <p:spPr>
          <a:xfrm>
            <a:off x="1524000" y="4721267"/>
            <a:ext cx="8747391" cy="769441"/>
          </a:xfrm>
          <a:prstGeom prst="rect">
            <a:avLst/>
          </a:prstGeom>
          <a:noFill/>
        </p:spPr>
        <p:txBody>
          <a:bodyPr wrap="square" rtlCol="0">
            <a:spAutoFit/>
          </a:bodyPr>
          <a:lstStyle/>
          <a:p>
            <a:pPr algn="ctr"/>
            <a:r>
              <a:rPr lang="en-US" sz="2200" dirty="0">
                <a:solidFill>
                  <a:srgbClr val="FFFFFF"/>
                </a:solidFill>
              </a:rPr>
              <a:t>2</a:t>
            </a:r>
            <a:r>
              <a:rPr lang="en-US" sz="2200" baseline="30000" dirty="0">
                <a:solidFill>
                  <a:srgbClr val="FFFFFF"/>
                </a:solidFill>
              </a:rPr>
              <a:t>nd</a:t>
            </a:r>
            <a:r>
              <a:rPr lang="en-US" sz="2200" dirty="0">
                <a:solidFill>
                  <a:srgbClr val="FFFFFF"/>
                </a:solidFill>
              </a:rPr>
              <a:t> Now rank them from most challenging to the least challenging for you as a teacher? What makes these more challenging?</a:t>
            </a:r>
          </a:p>
        </p:txBody>
      </p:sp>
    </p:spTree>
    <p:extLst>
      <p:ext uri="{BB962C8B-B14F-4D97-AF65-F5344CB8AC3E}">
        <p14:creationId xmlns:p14="http://schemas.microsoft.com/office/powerpoint/2010/main" val="18963418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7D6134">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99C0E2-185E-4505-A573-941C5575388C}"/>
              </a:ext>
            </a:extLst>
          </p:cNvPr>
          <p:cNvSpPr>
            <a:spLocks noGrp="1"/>
          </p:cNvSpPr>
          <p:nvPr>
            <p:ph type="title"/>
          </p:nvPr>
        </p:nvSpPr>
        <p:spPr>
          <a:xfrm>
            <a:off x="524256" y="491260"/>
            <a:ext cx="6594189" cy="1625210"/>
          </a:xfrm>
        </p:spPr>
        <p:txBody>
          <a:bodyPr>
            <a:normAutofit/>
          </a:bodyPr>
          <a:lstStyle/>
          <a:p>
            <a:r>
              <a:rPr lang="en-GB" sz="3700" dirty="0">
                <a:solidFill>
                  <a:srgbClr val="FFFFFF"/>
                </a:solidFill>
              </a:rPr>
              <a:t>Practically, what are the key things for creating a classroom with positive learning behaviour?</a:t>
            </a:r>
          </a:p>
        </p:txBody>
      </p:sp>
      <p:pic>
        <p:nvPicPr>
          <p:cNvPr id="4" name="Picture 3">
            <a:extLst>
              <a:ext uri="{FF2B5EF4-FFF2-40B4-BE49-F238E27FC236}">
                <a16:creationId xmlns:a16="http://schemas.microsoft.com/office/drawing/2014/main" id="{05A2F9E7-381E-45DE-A68D-C25CC1A9C814}"/>
              </a:ext>
            </a:extLst>
          </p:cNvPr>
          <p:cNvPicPr>
            <a:picLocks noChangeAspect="1"/>
          </p:cNvPicPr>
          <p:nvPr/>
        </p:nvPicPr>
        <p:blipFill rotWithShape="1">
          <a:blip r:embed="rId2"/>
          <a:srcRect l="6729" r="1155" b="-1"/>
          <a:stretch/>
        </p:blipFill>
        <p:spPr>
          <a:xfrm>
            <a:off x="327547" y="2454903"/>
            <a:ext cx="7058306" cy="4080254"/>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47ECA0F-2D66-45F7-85EB-A96149B25B86}"/>
              </a:ext>
            </a:extLst>
          </p:cNvPr>
          <p:cNvSpPr>
            <a:spLocks noGrp="1"/>
          </p:cNvSpPr>
          <p:nvPr>
            <p:ph idx="1"/>
          </p:nvPr>
        </p:nvSpPr>
        <p:spPr>
          <a:xfrm>
            <a:off x="8029319" y="917725"/>
            <a:ext cx="3424739" cy="4852362"/>
          </a:xfrm>
        </p:spPr>
        <p:txBody>
          <a:bodyPr anchor="ctr">
            <a:normAutofit/>
          </a:bodyPr>
          <a:lstStyle/>
          <a:p>
            <a:pPr marL="0" indent="0">
              <a:buNone/>
            </a:pPr>
            <a:r>
              <a:rPr lang="en-GB" sz="3600" dirty="0">
                <a:solidFill>
                  <a:srgbClr val="FFFFFF"/>
                </a:solidFill>
              </a:rPr>
              <a:t>Put your ideas on the post its (one on each). </a:t>
            </a:r>
          </a:p>
          <a:p>
            <a:pPr marL="0" indent="0">
              <a:buNone/>
            </a:pPr>
            <a:r>
              <a:rPr lang="en-GB" sz="3600" dirty="0">
                <a:solidFill>
                  <a:srgbClr val="FFFFFF"/>
                </a:solidFill>
              </a:rPr>
              <a:t>Then categorise them.  You decide on the categories. </a:t>
            </a:r>
          </a:p>
        </p:txBody>
      </p:sp>
    </p:spTree>
    <p:extLst>
      <p:ext uri="{BB962C8B-B14F-4D97-AF65-F5344CB8AC3E}">
        <p14:creationId xmlns:p14="http://schemas.microsoft.com/office/powerpoint/2010/main" val="417433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93179C-2960-4EA3-A095-AE5DF5C47FC5}"/>
              </a:ext>
            </a:extLst>
          </p:cNvPr>
          <p:cNvSpPr>
            <a:spLocks noGrp="1"/>
          </p:cNvSpPr>
          <p:nvPr>
            <p:ph type="title"/>
          </p:nvPr>
        </p:nvSpPr>
        <p:spPr>
          <a:xfrm>
            <a:off x="838200" y="557188"/>
            <a:ext cx="10515600" cy="1133499"/>
          </a:xfrm>
        </p:spPr>
        <p:txBody>
          <a:bodyPr>
            <a:normAutofit/>
          </a:bodyPr>
          <a:lstStyle/>
          <a:p>
            <a:pPr algn="ctr"/>
            <a:r>
              <a:rPr lang="en-GB" sz="5200"/>
              <a:t>Things that are key</a:t>
            </a:r>
          </a:p>
        </p:txBody>
      </p:sp>
      <p:graphicFrame>
        <p:nvGraphicFramePr>
          <p:cNvPr id="6" name="Content Placeholder 2">
            <a:extLst>
              <a:ext uri="{FF2B5EF4-FFF2-40B4-BE49-F238E27FC236}">
                <a16:creationId xmlns:a16="http://schemas.microsoft.com/office/drawing/2014/main" id="{CF8AB4A3-7142-D42E-630A-D68413318448}"/>
              </a:ext>
            </a:extLst>
          </p:cNvPr>
          <p:cNvGraphicFramePr>
            <a:graphicFrameLocks noGrp="1"/>
          </p:cNvGraphicFramePr>
          <p:nvPr>
            <p:ph idx="1"/>
            <p:extLst>
              <p:ext uri="{D42A27DB-BD31-4B8C-83A1-F6EECF244321}">
                <p14:modId xmlns:p14="http://schemas.microsoft.com/office/powerpoint/2010/main" val="3752368489"/>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8433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C96C517-AD98-43EB-9145-FA3AE4A177C5}"/>
              </a:ext>
            </a:extLst>
          </p:cNvPr>
          <p:cNvPicPr>
            <a:picLocks noChangeAspect="1"/>
          </p:cNvPicPr>
          <p:nvPr/>
        </p:nvPicPr>
        <p:blipFill rotWithShape="1">
          <a:blip r:embed="rId3"/>
          <a:srcRect r="5882" b="-1"/>
          <a:stretch/>
        </p:blipFill>
        <p:spPr>
          <a:xfrm>
            <a:off x="2847220" y="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42D253-E3CB-44F2-8E3D-A46BF6305ABC}"/>
              </a:ext>
            </a:extLst>
          </p:cNvPr>
          <p:cNvSpPr>
            <a:spLocks noGrp="1"/>
          </p:cNvSpPr>
          <p:nvPr>
            <p:ph type="title"/>
          </p:nvPr>
        </p:nvSpPr>
        <p:spPr>
          <a:xfrm>
            <a:off x="838200" y="365125"/>
            <a:ext cx="3822189" cy="1899912"/>
          </a:xfrm>
        </p:spPr>
        <p:txBody>
          <a:bodyPr>
            <a:normAutofit/>
          </a:bodyPr>
          <a:lstStyle/>
          <a:p>
            <a:r>
              <a:rPr lang="en-GB" sz="4000"/>
              <a:t>Have Entrance and Exit Routines </a:t>
            </a:r>
          </a:p>
        </p:txBody>
      </p:sp>
      <p:sp>
        <p:nvSpPr>
          <p:cNvPr id="3" name="Content Placeholder 2">
            <a:extLst>
              <a:ext uri="{FF2B5EF4-FFF2-40B4-BE49-F238E27FC236}">
                <a16:creationId xmlns:a16="http://schemas.microsoft.com/office/drawing/2014/main" id="{75E8A4CA-024B-48C9-9A38-09C1CFD81B3A}"/>
              </a:ext>
            </a:extLst>
          </p:cNvPr>
          <p:cNvSpPr>
            <a:spLocks noGrp="1"/>
          </p:cNvSpPr>
          <p:nvPr>
            <p:ph idx="1"/>
          </p:nvPr>
        </p:nvSpPr>
        <p:spPr>
          <a:xfrm>
            <a:off x="396884" y="3782667"/>
            <a:ext cx="3822189" cy="3742762"/>
          </a:xfrm>
        </p:spPr>
        <p:txBody>
          <a:bodyPr>
            <a:normAutofit/>
          </a:bodyPr>
          <a:lstStyle/>
          <a:p>
            <a:pPr marL="0" indent="0">
              <a:buNone/>
            </a:pPr>
            <a:r>
              <a:rPr lang="en-GB" sz="2000" dirty="0">
                <a:hlinkClick r:id="rId4"/>
              </a:rPr>
              <a:t>Why Classroom Routines Are Important • </a:t>
            </a:r>
            <a:r>
              <a:rPr lang="en-GB" sz="2000" dirty="0" err="1">
                <a:hlinkClick r:id="rId4"/>
              </a:rPr>
              <a:t>TechNotes</a:t>
            </a:r>
            <a:r>
              <a:rPr lang="en-GB" sz="2000" dirty="0">
                <a:hlinkClick r:id="rId4"/>
              </a:rPr>
              <a:t> Blog (tcea.org)</a:t>
            </a:r>
            <a:endParaRPr lang="en-GB" sz="2000" dirty="0"/>
          </a:p>
          <a:p>
            <a:pPr marL="0" indent="0">
              <a:buNone/>
            </a:pPr>
            <a:endParaRPr lang="en-GB" sz="2000" dirty="0"/>
          </a:p>
        </p:txBody>
      </p:sp>
      <p:sp>
        <p:nvSpPr>
          <p:cNvPr id="6" name="Rectangle 5">
            <a:extLst>
              <a:ext uri="{FF2B5EF4-FFF2-40B4-BE49-F238E27FC236}">
                <a16:creationId xmlns:a16="http://schemas.microsoft.com/office/drawing/2014/main" id="{5211EC0E-7398-4C4B-881D-1EC846B61BBA}"/>
              </a:ext>
            </a:extLst>
          </p:cNvPr>
          <p:cNvSpPr/>
          <p:nvPr/>
        </p:nvSpPr>
        <p:spPr>
          <a:xfrm>
            <a:off x="3048000" y="4915384"/>
            <a:ext cx="2342147" cy="1477328"/>
          </a:xfrm>
          <a:prstGeom prst="rect">
            <a:avLst/>
          </a:prstGeom>
        </p:spPr>
        <p:txBody>
          <a:bodyPr wrap="square">
            <a:spAutoFit/>
          </a:bodyPr>
          <a:lstStyle/>
          <a:p>
            <a:r>
              <a:rPr lang="en-GB" dirty="0">
                <a:hlinkClick r:id="rId5"/>
              </a:rPr>
              <a:t>Classroom Routines and Procedures: Why Are They Important? - Classroom Management Expert</a:t>
            </a:r>
            <a:endParaRPr lang="en-GB" dirty="0"/>
          </a:p>
        </p:txBody>
      </p:sp>
      <p:pic>
        <p:nvPicPr>
          <p:cNvPr id="10" name="Picture 9">
            <a:hlinkClick r:id="rId6" action="ppaction://hlinksldjump"/>
            <a:extLst>
              <a:ext uri="{FF2B5EF4-FFF2-40B4-BE49-F238E27FC236}">
                <a16:creationId xmlns:a16="http://schemas.microsoft.com/office/drawing/2014/main" id="{F6443013-F484-4FFF-837E-674C1F82F3E2}"/>
              </a:ext>
            </a:extLst>
          </p:cNvPr>
          <p:cNvPicPr>
            <a:picLocks noChangeAspect="1"/>
          </p:cNvPicPr>
          <p:nvPr/>
        </p:nvPicPr>
        <p:blipFill>
          <a:blip r:embed="rId7"/>
          <a:stretch>
            <a:fillRect/>
          </a:stretch>
        </p:blipFill>
        <p:spPr>
          <a:xfrm>
            <a:off x="11223456" y="5401347"/>
            <a:ext cx="933450" cy="1266825"/>
          </a:xfrm>
          <a:prstGeom prst="rect">
            <a:avLst/>
          </a:prstGeom>
        </p:spPr>
      </p:pic>
      <p:pic>
        <p:nvPicPr>
          <p:cNvPr id="5" name="Picture 4">
            <a:hlinkClick r:id="rId8"/>
            <a:extLst>
              <a:ext uri="{FF2B5EF4-FFF2-40B4-BE49-F238E27FC236}">
                <a16:creationId xmlns:a16="http://schemas.microsoft.com/office/drawing/2014/main" id="{F472D0E8-BBE0-80C5-3768-FB64CB0E27A6}"/>
              </a:ext>
            </a:extLst>
          </p:cNvPr>
          <p:cNvPicPr>
            <a:picLocks noChangeAspect="1"/>
          </p:cNvPicPr>
          <p:nvPr/>
        </p:nvPicPr>
        <p:blipFill>
          <a:blip r:embed="rId9"/>
          <a:stretch>
            <a:fillRect/>
          </a:stretch>
        </p:blipFill>
        <p:spPr>
          <a:xfrm>
            <a:off x="1320340" y="5395896"/>
            <a:ext cx="987638" cy="987638"/>
          </a:xfrm>
          <a:prstGeom prst="rect">
            <a:avLst/>
          </a:prstGeom>
        </p:spPr>
      </p:pic>
      <p:pic>
        <p:nvPicPr>
          <p:cNvPr id="9" name="Picture 8">
            <a:hlinkClick r:id="rId4"/>
            <a:extLst>
              <a:ext uri="{FF2B5EF4-FFF2-40B4-BE49-F238E27FC236}">
                <a16:creationId xmlns:a16="http://schemas.microsoft.com/office/drawing/2014/main" id="{78D8A631-9376-E229-1A5C-2CCA6CC990E4}"/>
              </a:ext>
            </a:extLst>
          </p:cNvPr>
          <p:cNvPicPr>
            <a:picLocks noChangeAspect="1"/>
          </p:cNvPicPr>
          <p:nvPr/>
        </p:nvPicPr>
        <p:blipFill>
          <a:blip r:embed="rId9"/>
          <a:stretch>
            <a:fillRect/>
          </a:stretch>
        </p:blipFill>
        <p:spPr>
          <a:xfrm>
            <a:off x="1364238" y="2482234"/>
            <a:ext cx="987638" cy="987638"/>
          </a:xfrm>
          <a:prstGeom prst="rect">
            <a:avLst/>
          </a:prstGeom>
        </p:spPr>
      </p:pic>
    </p:spTree>
    <p:extLst>
      <p:ext uri="{BB962C8B-B14F-4D97-AF65-F5344CB8AC3E}">
        <p14:creationId xmlns:p14="http://schemas.microsoft.com/office/powerpoint/2010/main" val="1292536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4C64D-9296-424B-8870-779FC2818E3F}"/>
              </a:ext>
            </a:extLst>
          </p:cNvPr>
          <p:cNvSpPr>
            <a:spLocks noGrp="1"/>
          </p:cNvSpPr>
          <p:nvPr>
            <p:ph type="title"/>
          </p:nvPr>
        </p:nvSpPr>
        <p:spPr>
          <a:xfrm>
            <a:off x="5724651" y="745038"/>
            <a:ext cx="4668257" cy="1325563"/>
          </a:xfrm>
        </p:spPr>
        <p:txBody>
          <a:bodyPr>
            <a:normAutofit/>
          </a:bodyPr>
          <a:lstStyle/>
          <a:p>
            <a:r>
              <a:rPr lang="en-GB" dirty="0"/>
              <a:t>Setting the bar high this year!!!!</a:t>
            </a:r>
          </a:p>
        </p:txBody>
      </p:sp>
      <p:sp>
        <p:nvSpPr>
          <p:cNvPr id="11" name="Freeform: Shape 10">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A3CFDC6-1B8B-4616-B187-54A65483C565}"/>
              </a:ext>
            </a:extLst>
          </p:cNvPr>
          <p:cNvPicPr>
            <a:picLocks noChangeAspect="1"/>
          </p:cNvPicPr>
          <p:nvPr/>
        </p:nvPicPr>
        <p:blipFill rotWithShape="1">
          <a:blip r:embed="rId3"/>
          <a:srcRect r="23246" b="-5"/>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4" name="Picture 3">
            <a:extLst>
              <a:ext uri="{FF2B5EF4-FFF2-40B4-BE49-F238E27FC236}">
                <a16:creationId xmlns:a16="http://schemas.microsoft.com/office/drawing/2014/main" id="{C8147AD7-6D44-44AB-A496-59DD729BB176}"/>
              </a:ext>
            </a:extLst>
          </p:cNvPr>
          <p:cNvPicPr>
            <a:picLocks noChangeAspect="1"/>
          </p:cNvPicPr>
          <p:nvPr/>
        </p:nvPicPr>
        <p:blipFill rotWithShape="1">
          <a:blip r:embed="rId4"/>
          <a:srcRect t="9486" r="-2" b="5248"/>
          <a:stretch/>
        </p:blipFill>
        <p:spPr>
          <a:xfrm>
            <a:off x="20" y="10"/>
            <a:ext cx="3967953"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7" name="Picture 6">
            <a:hlinkClick r:id="rId5" action="ppaction://hlinksldjump"/>
            <a:extLst>
              <a:ext uri="{FF2B5EF4-FFF2-40B4-BE49-F238E27FC236}">
                <a16:creationId xmlns:a16="http://schemas.microsoft.com/office/drawing/2014/main" id="{B71725DB-3040-4E34-AF65-AC5125CFD928}"/>
              </a:ext>
            </a:extLst>
          </p:cNvPr>
          <p:cNvPicPr>
            <a:picLocks noChangeAspect="1"/>
          </p:cNvPicPr>
          <p:nvPr/>
        </p:nvPicPr>
        <p:blipFill>
          <a:blip r:embed="rId6"/>
          <a:stretch>
            <a:fillRect/>
          </a:stretch>
        </p:blipFill>
        <p:spPr>
          <a:xfrm>
            <a:off x="11185864" y="5450180"/>
            <a:ext cx="845375" cy="1147295"/>
          </a:xfrm>
          <a:prstGeom prst="rect">
            <a:avLst/>
          </a:prstGeom>
        </p:spPr>
      </p:pic>
      <p:pic>
        <p:nvPicPr>
          <p:cNvPr id="10" name="Content Placeholder 9">
            <a:hlinkClick r:id="rId7"/>
            <a:extLst>
              <a:ext uri="{FF2B5EF4-FFF2-40B4-BE49-F238E27FC236}">
                <a16:creationId xmlns:a16="http://schemas.microsoft.com/office/drawing/2014/main" id="{36C92979-E987-18CD-867A-06CD1ED41975}"/>
              </a:ext>
            </a:extLst>
          </p:cNvPr>
          <p:cNvPicPr>
            <a:picLocks noGrp="1" noChangeAspect="1"/>
          </p:cNvPicPr>
          <p:nvPr>
            <p:ph idx="1"/>
          </p:nvPr>
        </p:nvPicPr>
        <p:blipFill>
          <a:blip r:embed="rId8"/>
          <a:stretch>
            <a:fillRect/>
          </a:stretch>
        </p:blipFill>
        <p:spPr>
          <a:xfrm>
            <a:off x="6881793" y="2482870"/>
            <a:ext cx="4936140" cy="2788919"/>
          </a:xfrm>
          <a:prstGeom prst="rect">
            <a:avLst/>
          </a:prstGeom>
        </p:spPr>
      </p:pic>
    </p:spTree>
    <p:extLst>
      <p:ext uri="{BB962C8B-B14F-4D97-AF65-F5344CB8AC3E}">
        <p14:creationId xmlns:p14="http://schemas.microsoft.com/office/powerpoint/2010/main" val="36206543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F3D76D-F6C3-404C-840A-BD7088CC8CCD}"/>
              </a:ext>
            </a:extLst>
          </p:cNvPr>
          <p:cNvSpPr>
            <a:spLocks noGrp="1"/>
          </p:cNvSpPr>
          <p:nvPr>
            <p:ph type="title"/>
          </p:nvPr>
        </p:nvSpPr>
        <p:spPr>
          <a:xfrm>
            <a:off x="6367461" y="728664"/>
            <a:ext cx="4984813" cy="3157080"/>
          </a:xfrm>
          <a:noFill/>
        </p:spPr>
        <p:txBody>
          <a:bodyPr vert="horz" lIns="91440" tIns="45720" rIns="91440" bIns="45720" rtlCol="0" anchor="b">
            <a:normAutofit/>
          </a:bodyPr>
          <a:lstStyle/>
          <a:p>
            <a:r>
              <a:rPr lang="en-US" sz="5200" dirty="0"/>
              <a:t>What do we mean by non-verbal communication?</a:t>
            </a:r>
          </a:p>
        </p:txBody>
      </p:sp>
      <p:sp>
        <p:nvSpPr>
          <p:cNvPr id="3" name="Content Placeholder 2">
            <a:extLst>
              <a:ext uri="{FF2B5EF4-FFF2-40B4-BE49-F238E27FC236}">
                <a16:creationId xmlns:a16="http://schemas.microsoft.com/office/drawing/2014/main" id="{B7B4CFA8-0B75-43EF-9EE4-A03DF741C993}"/>
              </a:ext>
            </a:extLst>
          </p:cNvPr>
          <p:cNvSpPr>
            <a:spLocks noGrp="1"/>
          </p:cNvSpPr>
          <p:nvPr>
            <p:ph idx="1"/>
          </p:nvPr>
        </p:nvSpPr>
        <p:spPr>
          <a:xfrm>
            <a:off x="6367461" y="4072045"/>
            <a:ext cx="4984813" cy="2057289"/>
          </a:xfrm>
          <a:noFill/>
        </p:spPr>
        <p:txBody>
          <a:bodyPr vert="horz" lIns="91440" tIns="45720" rIns="91440" bIns="45720" rtlCol="0">
            <a:normAutofit/>
          </a:bodyPr>
          <a:lstStyle/>
          <a:p>
            <a:pPr marL="0" indent="0">
              <a:buNone/>
            </a:pPr>
            <a:r>
              <a:rPr lang="en-US" sz="2400" dirty="0"/>
              <a:t>What do you use in the classroom?</a:t>
            </a:r>
          </a:p>
        </p:txBody>
      </p:sp>
      <p:pic>
        <p:nvPicPr>
          <p:cNvPr id="4" name="Picture 3" descr="A picture containing text, person, person&#10;&#10;Description automatically generated">
            <a:extLst>
              <a:ext uri="{FF2B5EF4-FFF2-40B4-BE49-F238E27FC236}">
                <a16:creationId xmlns:a16="http://schemas.microsoft.com/office/drawing/2014/main" id="{9A8F321A-1F87-4B27-8588-71B56F2B239F}"/>
              </a:ext>
            </a:extLst>
          </p:cNvPr>
          <p:cNvPicPr>
            <a:picLocks noChangeAspect="1"/>
          </p:cNvPicPr>
          <p:nvPr/>
        </p:nvPicPr>
        <p:blipFill rotWithShape="1">
          <a:blip r:embed="rId3"/>
          <a:srcRect r="2" b="82"/>
          <a:stretch/>
        </p:blipFill>
        <p:spPr>
          <a:xfrm>
            <a:off x="1" y="10"/>
            <a:ext cx="6005512" cy="6857990"/>
          </a:xfrm>
          <a:prstGeom prst="rect">
            <a:avLst/>
          </a:prstGeom>
        </p:spPr>
      </p:pic>
      <p:pic>
        <p:nvPicPr>
          <p:cNvPr id="5" name="Picture 4">
            <a:extLst>
              <a:ext uri="{FF2B5EF4-FFF2-40B4-BE49-F238E27FC236}">
                <a16:creationId xmlns:a16="http://schemas.microsoft.com/office/drawing/2014/main" id="{0503A28C-3E39-4C1F-A8ED-99CA1CBC0304}"/>
              </a:ext>
            </a:extLst>
          </p:cNvPr>
          <p:cNvPicPr>
            <a:picLocks noChangeAspect="1"/>
          </p:cNvPicPr>
          <p:nvPr/>
        </p:nvPicPr>
        <p:blipFill>
          <a:blip r:embed="rId4"/>
          <a:stretch>
            <a:fillRect/>
          </a:stretch>
        </p:blipFill>
        <p:spPr>
          <a:xfrm>
            <a:off x="8353583" y="4614408"/>
            <a:ext cx="3708046" cy="2057288"/>
          </a:xfrm>
          <a:prstGeom prst="rect">
            <a:avLst/>
          </a:prstGeom>
        </p:spPr>
      </p:pic>
    </p:spTree>
    <p:extLst>
      <p:ext uri="{BB962C8B-B14F-4D97-AF65-F5344CB8AC3E}">
        <p14:creationId xmlns:p14="http://schemas.microsoft.com/office/powerpoint/2010/main" val="298324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30CD3E8-BBA4-4432-8290-0AE43B6202FB}"/>
              </a:ext>
            </a:extLst>
          </p:cNvPr>
          <p:cNvPicPr>
            <a:picLocks noChangeAspect="1"/>
          </p:cNvPicPr>
          <p:nvPr/>
        </p:nvPicPr>
        <p:blipFill>
          <a:blip r:embed="rId3"/>
          <a:stretch>
            <a:fillRect/>
          </a:stretch>
        </p:blipFill>
        <p:spPr>
          <a:xfrm>
            <a:off x="70897" y="332905"/>
            <a:ext cx="5528922" cy="3059518"/>
          </a:xfrm>
          <a:prstGeom prst="rect">
            <a:avLst/>
          </a:prstGeom>
        </p:spPr>
      </p:pic>
      <p:pic>
        <p:nvPicPr>
          <p:cNvPr id="8" name="Picture 7">
            <a:extLst>
              <a:ext uri="{FF2B5EF4-FFF2-40B4-BE49-F238E27FC236}">
                <a16:creationId xmlns:a16="http://schemas.microsoft.com/office/drawing/2014/main" id="{D869D1C2-A2C4-48DB-AECF-D0C0442B6896}"/>
              </a:ext>
            </a:extLst>
          </p:cNvPr>
          <p:cNvPicPr>
            <a:picLocks noChangeAspect="1"/>
          </p:cNvPicPr>
          <p:nvPr/>
        </p:nvPicPr>
        <p:blipFill>
          <a:blip r:embed="rId4"/>
          <a:stretch>
            <a:fillRect/>
          </a:stretch>
        </p:blipFill>
        <p:spPr>
          <a:xfrm>
            <a:off x="6184392" y="0"/>
            <a:ext cx="6004560" cy="6858000"/>
          </a:xfrm>
          <a:prstGeom prst="rect">
            <a:avLst/>
          </a:prstGeom>
        </p:spPr>
      </p:pic>
      <p:pic>
        <p:nvPicPr>
          <p:cNvPr id="10" name="Picture 9">
            <a:hlinkClick r:id="rId5" action="ppaction://hlinksldjump"/>
            <a:extLst>
              <a:ext uri="{FF2B5EF4-FFF2-40B4-BE49-F238E27FC236}">
                <a16:creationId xmlns:a16="http://schemas.microsoft.com/office/drawing/2014/main" id="{46622B8F-6E17-4622-B02B-5022D9CDBC93}"/>
              </a:ext>
            </a:extLst>
          </p:cNvPr>
          <p:cNvPicPr>
            <a:picLocks noChangeAspect="1"/>
          </p:cNvPicPr>
          <p:nvPr/>
        </p:nvPicPr>
        <p:blipFill>
          <a:blip r:embed="rId6"/>
          <a:stretch>
            <a:fillRect/>
          </a:stretch>
        </p:blipFill>
        <p:spPr>
          <a:xfrm>
            <a:off x="4959203" y="5677810"/>
            <a:ext cx="747362" cy="1014277"/>
          </a:xfrm>
          <a:prstGeom prst="rect">
            <a:avLst/>
          </a:prstGeom>
        </p:spPr>
      </p:pic>
      <p:pic>
        <p:nvPicPr>
          <p:cNvPr id="4" name="Picture 3">
            <a:hlinkClick r:id="rId7"/>
            <a:extLst>
              <a:ext uri="{FF2B5EF4-FFF2-40B4-BE49-F238E27FC236}">
                <a16:creationId xmlns:a16="http://schemas.microsoft.com/office/drawing/2014/main" id="{A3341F32-ED4D-F9E6-BB1D-07ED26E76E83}"/>
              </a:ext>
            </a:extLst>
          </p:cNvPr>
          <p:cNvPicPr>
            <a:picLocks noChangeAspect="1"/>
          </p:cNvPicPr>
          <p:nvPr/>
        </p:nvPicPr>
        <p:blipFill>
          <a:blip r:embed="rId8"/>
          <a:stretch>
            <a:fillRect/>
          </a:stretch>
        </p:blipFill>
        <p:spPr>
          <a:xfrm>
            <a:off x="3732652" y="4954447"/>
            <a:ext cx="987638" cy="987638"/>
          </a:xfrm>
          <a:prstGeom prst="rect">
            <a:avLst/>
          </a:prstGeom>
        </p:spPr>
      </p:pic>
      <p:pic>
        <p:nvPicPr>
          <p:cNvPr id="12" name="Picture 11">
            <a:hlinkClick r:id="rId9"/>
            <a:extLst>
              <a:ext uri="{FF2B5EF4-FFF2-40B4-BE49-F238E27FC236}">
                <a16:creationId xmlns:a16="http://schemas.microsoft.com/office/drawing/2014/main" id="{9415D2E1-F11C-5CE3-B0C6-679B29BE4795}"/>
              </a:ext>
            </a:extLst>
          </p:cNvPr>
          <p:cNvPicPr>
            <a:picLocks noChangeAspect="1"/>
          </p:cNvPicPr>
          <p:nvPr/>
        </p:nvPicPr>
        <p:blipFill>
          <a:blip r:embed="rId8"/>
          <a:stretch>
            <a:fillRect/>
          </a:stretch>
        </p:blipFill>
        <p:spPr>
          <a:xfrm>
            <a:off x="865598" y="4920157"/>
            <a:ext cx="987638" cy="987638"/>
          </a:xfrm>
          <a:prstGeom prst="rect">
            <a:avLst/>
          </a:prstGeom>
        </p:spPr>
      </p:pic>
    </p:spTree>
    <p:extLst>
      <p:ext uri="{BB962C8B-B14F-4D97-AF65-F5344CB8AC3E}">
        <p14:creationId xmlns:p14="http://schemas.microsoft.com/office/powerpoint/2010/main" val="4154569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5265-C7E7-47CD-BFA5-FE35F8D7D185}"/>
              </a:ext>
            </a:extLst>
          </p:cNvPr>
          <p:cNvSpPr>
            <a:spLocks noGrp="1"/>
          </p:cNvSpPr>
          <p:nvPr>
            <p:ph type="title"/>
          </p:nvPr>
        </p:nvSpPr>
        <p:spPr/>
        <p:txBody>
          <a:bodyPr>
            <a:normAutofit/>
          </a:bodyPr>
          <a:lstStyle/>
          <a:p>
            <a:r>
              <a:rPr lang="en-GB" sz="6000" b="1" dirty="0"/>
              <a:t>Getting the pupils on side</a:t>
            </a:r>
          </a:p>
        </p:txBody>
      </p:sp>
      <p:pic>
        <p:nvPicPr>
          <p:cNvPr id="4" name="Picture 3">
            <a:extLst>
              <a:ext uri="{FF2B5EF4-FFF2-40B4-BE49-F238E27FC236}">
                <a16:creationId xmlns:a16="http://schemas.microsoft.com/office/drawing/2014/main" id="{3D38E3E6-7C15-48A4-9915-6E692B5986F4}"/>
              </a:ext>
            </a:extLst>
          </p:cNvPr>
          <p:cNvPicPr>
            <a:picLocks noChangeAspect="1"/>
          </p:cNvPicPr>
          <p:nvPr/>
        </p:nvPicPr>
        <p:blipFill rotWithShape="1">
          <a:blip r:embed="rId3"/>
          <a:srcRect b="40291"/>
          <a:stretch/>
        </p:blipFill>
        <p:spPr>
          <a:xfrm>
            <a:off x="7276777" y="789250"/>
            <a:ext cx="5213005" cy="1405890"/>
          </a:xfrm>
          <a:prstGeom prst="rect">
            <a:avLst/>
          </a:prstGeom>
        </p:spPr>
      </p:pic>
      <p:sp>
        <p:nvSpPr>
          <p:cNvPr id="5" name="TextBox 4">
            <a:extLst>
              <a:ext uri="{FF2B5EF4-FFF2-40B4-BE49-F238E27FC236}">
                <a16:creationId xmlns:a16="http://schemas.microsoft.com/office/drawing/2014/main" id="{593750B0-9B28-4D34-A8AE-339513ED404F}"/>
              </a:ext>
            </a:extLst>
          </p:cNvPr>
          <p:cNvSpPr txBox="1"/>
          <p:nvPr/>
        </p:nvSpPr>
        <p:spPr>
          <a:xfrm rot="20712081">
            <a:off x="1818329" y="4557796"/>
            <a:ext cx="4013110" cy="1446550"/>
          </a:xfrm>
          <a:prstGeom prst="rect">
            <a:avLst/>
          </a:prstGeom>
          <a:noFill/>
        </p:spPr>
        <p:txBody>
          <a:bodyPr wrap="square" rtlCol="0">
            <a:spAutoFit/>
          </a:bodyPr>
          <a:lstStyle/>
          <a:p>
            <a:r>
              <a:rPr lang="en-GB" sz="4400" dirty="0"/>
              <a:t>What ideas do you have?</a:t>
            </a:r>
          </a:p>
        </p:txBody>
      </p:sp>
      <p:pic>
        <p:nvPicPr>
          <p:cNvPr id="6" name="Picture 5">
            <a:hlinkClick r:id="rId4" action="ppaction://hlinkfile"/>
            <a:extLst>
              <a:ext uri="{FF2B5EF4-FFF2-40B4-BE49-F238E27FC236}">
                <a16:creationId xmlns:a16="http://schemas.microsoft.com/office/drawing/2014/main" id="{C723CA68-6004-4980-A496-7556E55BC131}"/>
              </a:ext>
            </a:extLst>
          </p:cNvPr>
          <p:cNvPicPr>
            <a:picLocks noChangeAspect="1"/>
          </p:cNvPicPr>
          <p:nvPr/>
        </p:nvPicPr>
        <p:blipFill>
          <a:blip r:embed="rId5"/>
          <a:stretch>
            <a:fillRect/>
          </a:stretch>
        </p:blipFill>
        <p:spPr>
          <a:xfrm>
            <a:off x="6390970" y="2406082"/>
            <a:ext cx="5723800" cy="4086793"/>
          </a:xfrm>
          <a:prstGeom prst="rect">
            <a:avLst/>
          </a:prstGeom>
        </p:spPr>
      </p:pic>
      <p:pic>
        <p:nvPicPr>
          <p:cNvPr id="10" name="Picture 9">
            <a:extLst>
              <a:ext uri="{FF2B5EF4-FFF2-40B4-BE49-F238E27FC236}">
                <a16:creationId xmlns:a16="http://schemas.microsoft.com/office/drawing/2014/main" id="{C7B1D75C-C92E-017B-DF2A-9397C4021127}"/>
              </a:ext>
            </a:extLst>
          </p:cNvPr>
          <p:cNvPicPr>
            <a:picLocks noChangeAspect="1"/>
          </p:cNvPicPr>
          <p:nvPr/>
        </p:nvPicPr>
        <p:blipFill>
          <a:blip r:embed="rId6"/>
          <a:stretch>
            <a:fillRect/>
          </a:stretch>
        </p:blipFill>
        <p:spPr>
          <a:xfrm>
            <a:off x="321854" y="1494791"/>
            <a:ext cx="5479178" cy="2435190"/>
          </a:xfrm>
          <a:prstGeom prst="rect">
            <a:avLst/>
          </a:prstGeom>
        </p:spPr>
      </p:pic>
    </p:spTree>
    <p:extLst>
      <p:ext uri="{BB962C8B-B14F-4D97-AF65-F5344CB8AC3E}">
        <p14:creationId xmlns:p14="http://schemas.microsoft.com/office/powerpoint/2010/main" val="1930785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6A56-F4C9-43F8-A2AA-6876E9EB98BB}"/>
              </a:ext>
            </a:extLst>
          </p:cNvPr>
          <p:cNvSpPr>
            <a:spLocks noGrp="1"/>
          </p:cNvSpPr>
          <p:nvPr>
            <p:ph type="title"/>
          </p:nvPr>
        </p:nvSpPr>
        <p:spPr>
          <a:xfrm>
            <a:off x="481013" y="3752849"/>
            <a:ext cx="3290887" cy="2452687"/>
          </a:xfrm>
        </p:spPr>
        <p:txBody>
          <a:bodyPr anchor="ctr">
            <a:normAutofit/>
          </a:bodyPr>
          <a:lstStyle/>
          <a:p>
            <a:r>
              <a:rPr lang="en-GB" sz="3300"/>
              <a:t>But what do we do when all we have put in place does not work?</a:t>
            </a:r>
          </a:p>
        </p:txBody>
      </p:sp>
      <p:pic>
        <p:nvPicPr>
          <p:cNvPr id="4" name="Picture 3">
            <a:extLst>
              <a:ext uri="{FF2B5EF4-FFF2-40B4-BE49-F238E27FC236}">
                <a16:creationId xmlns:a16="http://schemas.microsoft.com/office/drawing/2014/main" id="{0D0F6271-AE05-4844-9B2B-956E1CF0221C}"/>
              </a:ext>
            </a:extLst>
          </p:cNvPr>
          <p:cNvPicPr>
            <a:picLocks noChangeAspect="1"/>
          </p:cNvPicPr>
          <p:nvPr/>
        </p:nvPicPr>
        <p:blipFill rotWithShape="1">
          <a:blip r:embed="rId3"/>
          <a:srcRect t="21991" b="22165"/>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2F40B0DF-AB89-430D-8062-C56F39A53B1D}"/>
              </a:ext>
            </a:extLst>
          </p:cNvPr>
          <p:cNvSpPr>
            <a:spLocks noGrp="1"/>
          </p:cNvSpPr>
          <p:nvPr>
            <p:ph idx="1"/>
          </p:nvPr>
        </p:nvSpPr>
        <p:spPr>
          <a:xfrm>
            <a:off x="4223982" y="3752850"/>
            <a:ext cx="7485413" cy="2844719"/>
          </a:xfrm>
        </p:spPr>
        <p:txBody>
          <a:bodyPr anchor="ctr">
            <a:normAutofit/>
          </a:bodyPr>
          <a:lstStyle/>
          <a:p>
            <a:pPr marL="0" indent="0">
              <a:buNone/>
            </a:pPr>
            <a:r>
              <a:rPr lang="en-GB" sz="2300" dirty="0"/>
              <a:t>Read one piece of the guidance each and then share this with your table. What do other feel about it?  Have got you your own examples of this idea? Is it any good?  Could you do it better?</a:t>
            </a:r>
          </a:p>
        </p:txBody>
      </p:sp>
    </p:spTree>
    <p:extLst>
      <p:ext uri="{BB962C8B-B14F-4D97-AF65-F5344CB8AC3E}">
        <p14:creationId xmlns:p14="http://schemas.microsoft.com/office/powerpoint/2010/main" val="3317137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97A8D-30B4-4A5B-94E9-9F8B13735B4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675DCCC-5D66-4558-80C6-F64A2D54F4B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40F08AD-B1F1-4F70-8A41-B4236B9E3BCF}"/>
              </a:ext>
            </a:extLst>
          </p:cNvPr>
          <p:cNvPicPr>
            <a:picLocks noChangeAspect="1"/>
          </p:cNvPicPr>
          <p:nvPr/>
        </p:nvPicPr>
        <p:blipFill>
          <a:blip r:embed="rId3"/>
          <a:stretch>
            <a:fillRect/>
          </a:stretch>
        </p:blipFill>
        <p:spPr>
          <a:xfrm>
            <a:off x="0" y="-1"/>
            <a:ext cx="12236572" cy="6858001"/>
          </a:xfrm>
          <a:prstGeom prst="rect">
            <a:avLst/>
          </a:prstGeom>
        </p:spPr>
      </p:pic>
    </p:spTree>
    <p:extLst>
      <p:ext uri="{BB962C8B-B14F-4D97-AF65-F5344CB8AC3E}">
        <p14:creationId xmlns:p14="http://schemas.microsoft.com/office/powerpoint/2010/main" val="1167027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2BA397F-0C78-44FC-AE87-0968F9AE5170}"/>
              </a:ext>
            </a:extLst>
          </p:cNvPr>
          <p:cNvPicPr>
            <a:picLocks noChangeAspect="1"/>
          </p:cNvPicPr>
          <p:nvPr/>
        </p:nvPicPr>
        <p:blipFill rotWithShape="1">
          <a:blip r:embed="rId3"/>
          <a:srcRect b="3833"/>
          <a:stretch/>
        </p:blipFill>
        <p:spPr>
          <a:xfrm>
            <a:off x="255544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99C448-AE2F-4CD5-9EEF-51277A625E27}"/>
              </a:ext>
            </a:extLst>
          </p:cNvPr>
          <p:cNvSpPr>
            <a:spLocks noGrp="1"/>
          </p:cNvSpPr>
          <p:nvPr>
            <p:ph type="title"/>
          </p:nvPr>
        </p:nvSpPr>
        <p:spPr>
          <a:xfrm>
            <a:off x="838200" y="365125"/>
            <a:ext cx="3822189" cy="1899912"/>
          </a:xfrm>
        </p:spPr>
        <p:txBody>
          <a:bodyPr>
            <a:normAutofit fontScale="90000"/>
          </a:bodyPr>
          <a:lstStyle/>
          <a:p>
            <a:r>
              <a:rPr lang="en-GB" sz="4000" dirty="0"/>
              <a:t>Ask your self these questions, discuss in pairs if you </a:t>
            </a:r>
            <a:r>
              <a:rPr lang="en-GB" sz="4000"/>
              <a:t>feel comfortable.</a:t>
            </a:r>
            <a:endParaRPr lang="en-GB" sz="4000" dirty="0"/>
          </a:p>
        </p:txBody>
      </p:sp>
      <p:sp>
        <p:nvSpPr>
          <p:cNvPr id="3" name="Content Placeholder 2">
            <a:extLst>
              <a:ext uri="{FF2B5EF4-FFF2-40B4-BE49-F238E27FC236}">
                <a16:creationId xmlns:a16="http://schemas.microsoft.com/office/drawing/2014/main" id="{7A376CE0-121D-434F-8412-8E746BD69A6B}"/>
              </a:ext>
            </a:extLst>
          </p:cNvPr>
          <p:cNvSpPr>
            <a:spLocks noGrp="1"/>
          </p:cNvSpPr>
          <p:nvPr>
            <p:ph idx="1"/>
          </p:nvPr>
        </p:nvSpPr>
        <p:spPr>
          <a:xfrm>
            <a:off x="838200" y="2434201"/>
            <a:ext cx="4626166" cy="3742762"/>
          </a:xfrm>
        </p:spPr>
        <p:txBody>
          <a:bodyPr>
            <a:normAutofit fontScale="70000" lnSpcReduction="20000"/>
          </a:bodyPr>
          <a:lstStyle/>
          <a:p>
            <a:pPr marL="514350" indent="-514350">
              <a:buAutoNum type="arabicPeriod"/>
            </a:pPr>
            <a:r>
              <a:rPr lang="en-GB" sz="2400" dirty="0"/>
              <a:t>Do you have consistent routines for every lesson?</a:t>
            </a:r>
          </a:p>
          <a:p>
            <a:pPr marL="514350" indent="-514350">
              <a:buAutoNum type="arabicPeriod"/>
            </a:pPr>
            <a:r>
              <a:rPr lang="en-GB" sz="2400" dirty="0"/>
              <a:t>Do pupil often ask what is coming next?</a:t>
            </a:r>
          </a:p>
          <a:p>
            <a:pPr marL="514350" indent="-514350">
              <a:buAutoNum type="arabicPeriod"/>
            </a:pPr>
            <a:r>
              <a:rPr lang="en-GB" sz="2400" dirty="0"/>
              <a:t>Are your lesson plans always carefully considered?</a:t>
            </a:r>
          </a:p>
          <a:p>
            <a:pPr marL="514350" indent="-514350">
              <a:buAutoNum type="arabicPeriod"/>
            </a:pPr>
            <a:r>
              <a:rPr lang="en-GB" sz="2400" dirty="0"/>
              <a:t>Do you always follow the school behaviour policy?</a:t>
            </a:r>
          </a:p>
          <a:p>
            <a:pPr marL="514350" indent="-514350">
              <a:buAutoNum type="arabicPeriod"/>
            </a:pPr>
            <a:r>
              <a:rPr lang="en-GB" sz="2400" dirty="0"/>
              <a:t>Do you treat all pupils equally?</a:t>
            </a:r>
          </a:p>
          <a:p>
            <a:pPr marL="514350" indent="-514350">
              <a:buAutoNum type="arabicPeriod"/>
            </a:pPr>
            <a:r>
              <a:rPr lang="en-GB" sz="2400" dirty="0"/>
              <a:t>Do transitions between activities feel smooth and seamless?</a:t>
            </a:r>
          </a:p>
          <a:p>
            <a:pPr marL="514350" indent="-514350">
              <a:buAutoNum type="arabicPeriod"/>
            </a:pPr>
            <a:r>
              <a:rPr lang="en-GB" sz="2400" dirty="0"/>
              <a:t>Are your expectations the same every day?</a:t>
            </a:r>
          </a:p>
          <a:p>
            <a:pPr marL="514350" indent="-514350">
              <a:buAutoNum type="arabicPeriod"/>
            </a:pPr>
            <a:r>
              <a:rPr lang="en-GB" sz="2400" dirty="0"/>
              <a:t>Has the behaviour in your classroom been unpredictable or inconsistent?</a:t>
            </a:r>
          </a:p>
          <a:p>
            <a:pPr marL="514350" indent="-514350">
              <a:buAutoNum type="arabicPeriod"/>
            </a:pPr>
            <a:endParaRPr lang="en-GB" sz="1400" dirty="0"/>
          </a:p>
        </p:txBody>
      </p:sp>
    </p:spTree>
    <p:extLst>
      <p:ext uri="{BB962C8B-B14F-4D97-AF65-F5344CB8AC3E}">
        <p14:creationId xmlns:p14="http://schemas.microsoft.com/office/powerpoint/2010/main" val="2723003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2A84-6215-4D1A-A6DC-D898D30C802F}"/>
              </a:ext>
            </a:extLst>
          </p:cNvPr>
          <p:cNvSpPr>
            <a:spLocks noGrp="1"/>
          </p:cNvSpPr>
          <p:nvPr>
            <p:ph type="ctrTitle"/>
          </p:nvPr>
        </p:nvSpPr>
        <p:spPr/>
        <p:txBody>
          <a:bodyPr/>
          <a:lstStyle/>
          <a:p>
            <a:r>
              <a:rPr lang="en-GB" dirty="0"/>
              <a:t>Not all pupils are the same.</a:t>
            </a:r>
          </a:p>
        </p:txBody>
      </p:sp>
      <p:sp>
        <p:nvSpPr>
          <p:cNvPr id="3" name="Subtitle 2">
            <a:extLst>
              <a:ext uri="{FF2B5EF4-FFF2-40B4-BE49-F238E27FC236}">
                <a16:creationId xmlns:a16="http://schemas.microsoft.com/office/drawing/2014/main" id="{373D51D0-C0AD-49E4-9893-3C93BE4DA4F8}"/>
              </a:ext>
            </a:extLst>
          </p:cNvPr>
          <p:cNvSpPr>
            <a:spLocks noGrp="1"/>
          </p:cNvSpPr>
          <p:nvPr>
            <p:ph type="subTitle" idx="1"/>
          </p:nvPr>
        </p:nvSpPr>
        <p:spPr>
          <a:xfrm>
            <a:off x="1524000" y="3592512"/>
            <a:ext cx="9372600" cy="2484437"/>
          </a:xfrm>
        </p:spPr>
        <p:txBody>
          <a:bodyPr>
            <a:normAutofit/>
          </a:bodyPr>
          <a:lstStyle/>
          <a:p>
            <a:r>
              <a:rPr lang="en-GB" sz="2800" dirty="0"/>
              <a:t>Different students are motivated by different things and in different ways. A teacher should use a variety of methods to engage and onside as many as possible.</a:t>
            </a:r>
          </a:p>
        </p:txBody>
      </p:sp>
    </p:spTree>
    <p:extLst>
      <p:ext uri="{BB962C8B-B14F-4D97-AF65-F5344CB8AC3E}">
        <p14:creationId xmlns:p14="http://schemas.microsoft.com/office/powerpoint/2010/main" val="259540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513E-0C31-4D49-BE2C-3820E799D8B8}"/>
              </a:ext>
            </a:extLst>
          </p:cNvPr>
          <p:cNvSpPr>
            <a:spLocks noGrp="1"/>
          </p:cNvSpPr>
          <p:nvPr>
            <p:ph type="ctrTitle"/>
          </p:nvPr>
        </p:nvSpPr>
        <p:spPr/>
        <p:txBody>
          <a:bodyPr/>
          <a:lstStyle/>
          <a:p>
            <a:r>
              <a:rPr lang="en-GB" dirty="0"/>
              <a:t>Behaviour Can and Must be Taught</a:t>
            </a:r>
          </a:p>
        </p:txBody>
      </p:sp>
      <p:sp>
        <p:nvSpPr>
          <p:cNvPr id="3" name="Subtitle 2">
            <a:extLst>
              <a:ext uri="{FF2B5EF4-FFF2-40B4-BE49-F238E27FC236}">
                <a16:creationId xmlns:a16="http://schemas.microsoft.com/office/drawing/2014/main" id="{34F08168-E71E-4871-A1CC-332C91F33588}"/>
              </a:ext>
            </a:extLst>
          </p:cNvPr>
          <p:cNvSpPr>
            <a:spLocks noGrp="1"/>
          </p:cNvSpPr>
          <p:nvPr>
            <p:ph type="subTitle" idx="1"/>
          </p:nvPr>
        </p:nvSpPr>
        <p:spPr/>
        <p:txBody>
          <a:bodyPr>
            <a:normAutofit/>
          </a:bodyPr>
          <a:lstStyle/>
          <a:p>
            <a:r>
              <a:rPr lang="en-GB" sz="3200" dirty="0"/>
              <a:t>It is not something that happens by magic. Pupils have to learn habits, behaviour aptitudes and values.</a:t>
            </a:r>
          </a:p>
        </p:txBody>
      </p:sp>
    </p:spTree>
    <p:extLst>
      <p:ext uri="{BB962C8B-B14F-4D97-AF65-F5344CB8AC3E}">
        <p14:creationId xmlns:p14="http://schemas.microsoft.com/office/powerpoint/2010/main" val="1028217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2A84-6215-4D1A-A6DC-D898D30C802F}"/>
              </a:ext>
            </a:extLst>
          </p:cNvPr>
          <p:cNvSpPr>
            <a:spLocks noGrp="1"/>
          </p:cNvSpPr>
          <p:nvPr>
            <p:ph type="ctrTitle"/>
          </p:nvPr>
        </p:nvSpPr>
        <p:spPr/>
        <p:txBody>
          <a:bodyPr/>
          <a:lstStyle/>
          <a:p>
            <a:r>
              <a:rPr lang="en-GB" dirty="0"/>
              <a:t>Make it easy to behave.</a:t>
            </a:r>
          </a:p>
        </p:txBody>
      </p:sp>
      <p:sp>
        <p:nvSpPr>
          <p:cNvPr id="3" name="Subtitle 2">
            <a:extLst>
              <a:ext uri="{FF2B5EF4-FFF2-40B4-BE49-F238E27FC236}">
                <a16:creationId xmlns:a16="http://schemas.microsoft.com/office/drawing/2014/main" id="{373D51D0-C0AD-49E4-9893-3C93BE4DA4F8}"/>
              </a:ext>
            </a:extLst>
          </p:cNvPr>
          <p:cNvSpPr>
            <a:spLocks noGrp="1"/>
          </p:cNvSpPr>
          <p:nvPr>
            <p:ph type="subTitle" idx="1"/>
          </p:nvPr>
        </p:nvSpPr>
        <p:spPr>
          <a:xfrm>
            <a:off x="1400175" y="3602038"/>
            <a:ext cx="9267825" cy="2387600"/>
          </a:xfrm>
        </p:spPr>
        <p:txBody>
          <a:bodyPr>
            <a:normAutofit/>
          </a:bodyPr>
          <a:lstStyle/>
          <a:p>
            <a:r>
              <a:rPr lang="en-GB" sz="3200" dirty="0"/>
              <a:t>Make your classroom a place where pupils want to behave. Remove obstacles where possible that prevent pupils from creating good habits. Contest poor behaviour every time. </a:t>
            </a:r>
          </a:p>
        </p:txBody>
      </p:sp>
    </p:spTree>
    <p:extLst>
      <p:ext uri="{BB962C8B-B14F-4D97-AF65-F5344CB8AC3E}">
        <p14:creationId xmlns:p14="http://schemas.microsoft.com/office/powerpoint/2010/main" val="4135555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2A84-6215-4D1A-A6DC-D898D30C802F}"/>
              </a:ext>
            </a:extLst>
          </p:cNvPr>
          <p:cNvSpPr>
            <a:spLocks noGrp="1"/>
          </p:cNvSpPr>
          <p:nvPr>
            <p:ph type="ctrTitle"/>
          </p:nvPr>
        </p:nvSpPr>
        <p:spPr/>
        <p:txBody>
          <a:bodyPr>
            <a:normAutofit/>
          </a:bodyPr>
          <a:lstStyle/>
          <a:p>
            <a:r>
              <a:rPr lang="en-GB" dirty="0"/>
              <a:t>Build good relationships and have high expectations. </a:t>
            </a:r>
          </a:p>
        </p:txBody>
      </p:sp>
      <p:sp>
        <p:nvSpPr>
          <p:cNvPr id="3" name="Subtitle 2">
            <a:extLst>
              <a:ext uri="{FF2B5EF4-FFF2-40B4-BE49-F238E27FC236}">
                <a16:creationId xmlns:a16="http://schemas.microsoft.com/office/drawing/2014/main" id="{373D51D0-C0AD-49E4-9893-3C93BE4DA4F8}"/>
              </a:ext>
            </a:extLst>
          </p:cNvPr>
          <p:cNvSpPr>
            <a:spLocks noGrp="1"/>
          </p:cNvSpPr>
          <p:nvPr>
            <p:ph type="subTitle" idx="1"/>
          </p:nvPr>
        </p:nvSpPr>
        <p:spPr>
          <a:xfrm>
            <a:off x="1400175" y="3602037"/>
            <a:ext cx="9267825" cy="2541587"/>
          </a:xfrm>
        </p:spPr>
        <p:txBody>
          <a:bodyPr>
            <a:normAutofit/>
          </a:bodyPr>
          <a:lstStyle/>
          <a:p>
            <a:r>
              <a:rPr lang="en-GB" dirty="0"/>
              <a:t>Consistency, rules, routines and fairness help to build relationships between teachers and pupils. Teachers need to make clear and constantly uphold those high expectations.  This is hard work but worth it. </a:t>
            </a:r>
          </a:p>
        </p:txBody>
      </p:sp>
    </p:spTree>
    <p:extLst>
      <p:ext uri="{BB962C8B-B14F-4D97-AF65-F5344CB8AC3E}">
        <p14:creationId xmlns:p14="http://schemas.microsoft.com/office/powerpoint/2010/main" val="3470964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2A84-6215-4D1A-A6DC-D898D30C802F}"/>
              </a:ext>
            </a:extLst>
          </p:cNvPr>
          <p:cNvSpPr>
            <a:spLocks noGrp="1"/>
          </p:cNvSpPr>
          <p:nvPr>
            <p:ph type="ctrTitle"/>
          </p:nvPr>
        </p:nvSpPr>
        <p:spPr>
          <a:xfrm>
            <a:off x="1524000" y="446088"/>
            <a:ext cx="9144000" cy="2387600"/>
          </a:xfrm>
        </p:spPr>
        <p:txBody>
          <a:bodyPr/>
          <a:lstStyle/>
          <a:p>
            <a:r>
              <a:rPr lang="en-GB" dirty="0"/>
              <a:t>It is all about community</a:t>
            </a:r>
          </a:p>
        </p:txBody>
      </p:sp>
      <p:sp>
        <p:nvSpPr>
          <p:cNvPr id="3" name="Subtitle 2">
            <a:extLst>
              <a:ext uri="{FF2B5EF4-FFF2-40B4-BE49-F238E27FC236}">
                <a16:creationId xmlns:a16="http://schemas.microsoft.com/office/drawing/2014/main" id="{373D51D0-C0AD-49E4-9893-3C93BE4DA4F8}"/>
              </a:ext>
            </a:extLst>
          </p:cNvPr>
          <p:cNvSpPr>
            <a:spLocks noGrp="1"/>
          </p:cNvSpPr>
          <p:nvPr>
            <p:ph type="subTitle" idx="1"/>
          </p:nvPr>
        </p:nvSpPr>
        <p:spPr>
          <a:xfrm>
            <a:off x="1619250" y="3429000"/>
            <a:ext cx="9144000" cy="2303462"/>
          </a:xfrm>
        </p:spPr>
        <p:txBody>
          <a:bodyPr>
            <a:normAutofit/>
          </a:bodyPr>
          <a:lstStyle/>
          <a:p>
            <a:r>
              <a:rPr lang="en-GB" sz="3200" dirty="0"/>
              <a:t>Behaviour is strongly influenced by other people. Students' social nature means that there are hugely influenced by peers and their opinions. You teach a class and that has a group dynamic.  That needs to be kept in mind with behaviour management techniques. </a:t>
            </a:r>
          </a:p>
        </p:txBody>
      </p:sp>
    </p:spTree>
    <p:extLst>
      <p:ext uri="{BB962C8B-B14F-4D97-AF65-F5344CB8AC3E}">
        <p14:creationId xmlns:p14="http://schemas.microsoft.com/office/powerpoint/2010/main" val="2761560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2A84-6215-4D1A-A6DC-D898D30C802F}"/>
              </a:ext>
            </a:extLst>
          </p:cNvPr>
          <p:cNvSpPr>
            <a:spLocks noGrp="1"/>
          </p:cNvSpPr>
          <p:nvPr>
            <p:ph type="ctrTitle"/>
          </p:nvPr>
        </p:nvSpPr>
        <p:spPr/>
        <p:txBody>
          <a:bodyPr/>
          <a:lstStyle/>
          <a:p>
            <a:r>
              <a:rPr lang="en-GB" dirty="0"/>
              <a:t>Consistency is Key</a:t>
            </a:r>
          </a:p>
        </p:txBody>
      </p:sp>
      <p:sp>
        <p:nvSpPr>
          <p:cNvPr id="3" name="Subtitle 2">
            <a:extLst>
              <a:ext uri="{FF2B5EF4-FFF2-40B4-BE49-F238E27FC236}">
                <a16:creationId xmlns:a16="http://schemas.microsoft.com/office/drawing/2014/main" id="{373D51D0-C0AD-49E4-9893-3C93BE4DA4F8}"/>
              </a:ext>
            </a:extLst>
          </p:cNvPr>
          <p:cNvSpPr>
            <a:spLocks noGrp="1"/>
          </p:cNvSpPr>
          <p:nvPr>
            <p:ph type="subTitle" idx="1"/>
          </p:nvPr>
        </p:nvSpPr>
        <p:spPr>
          <a:xfrm>
            <a:off x="1390650" y="3602037"/>
            <a:ext cx="9277350" cy="1912937"/>
          </a:xfrm>
        </p:spPr>
        <p:txBody>
          <a:bodyPr>
            <a:normAutofit/>
          </a:bodyPr>
          <a:lstStyle/>
          <a:p>
            <a:r>
              <a:rPr lang="en-GB" sz="3600" dirty="0"/>
              <a:t>For a behaviour to become a habit it needs to be carried out consistently and repeatedly.</a:t>
            </a:r>
          </a:p>
        </p:txBody>
      </p:sp>
    </p:spTree>
    <p:extLst>
      <p:ext uri="{BB962C8B-B14F-4D97-AF65-F5344CB8AC3E}">
        <p14:creationId xmlns:p14="http://schemas.microsoft.com/office/powerpoint/2010/main" val="3270584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2A84-6215-4D1A-A6DC-D898D30C802F}"/>
              </a:ext>
            </a:extLst>
          </p:cNvPr>
          <p:cNvSpPr>
            <a:spLocks noGrp="1"/>
          </p:cNvSpPr>
          <p:nvPr>
            <p:ph type="ctrTitle"/>
          </p:nvPr>
        </p:nvSpPr>
        <p:spPr>
          <a:xfrm>
            <a:off x="1524000" y="722313"/>
            <a:ext cx="9144000" cy="2387600"/>
          </a:xfrm>
        </p:spPr>
        <p:txBody>
          <a:bodyPr/>
          <a:lstStyle/>
          <a:p>
            <a:r>
              <a:rPr lang="en-GB" dirty="0"/>
              <a:t>Everyone wants to feel valued</a:t>
            </a:r>
          </a:p>
        </p:txBody>
      </p:sp>
      <p:sp>
        <p:nvSpPr>
          <p:cNvPr id="3" name="Subtitle 2">
            <a:extLst>
              <a:ext uri="{FF2B5EF4-FFF2-40B4-BE49-F238E27FC236}">
                <a16:creationId xmlns:a16="http://schemas.microsoft.com/office/drawing/2014/main" id="{373D51D0-C0AD-49E4-9893-3C93BE4DA4F8}"/>
              </a:ext>
            </a:extLst>
          </p:cNvPr>
          <p:cNvSpPr>
            <a:spLocks noGrp="1"/>
          </p:cNvSpPr>
          <p:nvPr>
            <p:ph type="subTitle" idx="1"/>
          </p:nvPr>
        </p:nvSpPr>
        <p:spPr>
          <a:xfrm>
            <a:off x="1457325" y="3429000"/>
            <a:ext cx="9210675" cy="1865312"/>
          </a:xfrm>
        </p:spPr>
        <p:txBody>
          <a:bodyPr>
            <a:normAutofit/>
          </a:bodyPr>
          <a:lstStyle/>
          <a:p>
            <a:r>
              <a:rPr lang="en-GB" sz="2800" dirty="0"/>
              <a:t>Students need to know that they do matter in your classroom and that they do belong. This will stop them from seeking this elsewhere </a:t>
            </a:r>
          </a:p>
        </p:txBody>
      </p:sp>
    </p:spTree>
    <p:extLst>
      <p:ext uri="{BB962C8B-B14F-4D97-AF65-F5344CB8AC3E}">
        <p14:creationId xmlns:p14="http://schemas.microsoft.com/office/powerpoint/2010/main" val="2364922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2A84-6215-4D1A-A6DC-D898D30C802F}"/>
              </a:ext>
            </a:extLst>
          </p:cNvPr>
          <p:cNvSpPr>
            <a:spLocks noGrp="1"/>
          </p:cNvSpPr>
          <p:nvPr>
            <p:ph type="ctrTitle"/>
          </p:nvPr>
        </p:nvSpPr>
        <p:spPr>
          <a:xfrm>
            <a:off x="1615440" y="436563"/>
            <a:ext cx="9144000" cy="2387600"/>
          </a:xfrm>
        </p:spPr>
        <p:txBody>
          <a:bodyPr/>
          <a:lstStyle/>
          <a:p>
            <a:r>
              <a:rPr lang="en-GB" dirty="0"/>
              <a:t>You are the adult and the authority figure.</a:t>
            </a:r>
          </a:p>
        </p:txBody>
      </p:sp>
      <p:sp>
        <p:nvSpPr>
          <p:cNvPr id="3" name="Subtitle 2">
            <a:extLst>
              <a:ext uri="{FF2B5EF4-FFF2-40B4-BE49-F238E27FC236}">
                <a16:creationId xmlns:a16="http://schemas.microsoft.com/office/drawing/2014/main" id="{373D51D0-C0AD-49E4-9893-3C93BE4DA4F8}"/>
              </a:ext>
            </a:extLst>
          </p:cNvPr>
          <p:cNvSpPr>
            <a:spLocks noGrp="1"/>
          </p:cNvSpPr>
          <p:nvPr>
            <p:ph type="subTitle" idx="1"/>
          </p:nvPr>
        </p:nvSpPr>
        <p:spPr>
          <a:xfrm>
            <a:off x="1524000" y="3327717"/>
            <a:ext cx="9144000" cy="2008187"/>
          </a:xfrm>
        </p:spPr>
        <p:txBody>
          <a:bodyPr>
            <a:normAutofit/>
          </a:bodyPr>
          <a:lstStyle/>
          <a:p>
            <a:r>
              <a:rPr lang="en-GB" sz="3200" dirty="0"/>
              <a:t>With this comes great responsibility.  Teachers need to be passionate, empathic, fair, consistent and emotionally intelligent in their approach. They need to have presence. </a:t>
            </a:r>
          </a:p>
        </p:txBody>
      </p:sp>
    </p:spTree>
    <p:extLst>
      <p:ext uri="{BB962C8B-B14F-4D97-AF65-F5344CB8AC3E}">
        <p14:creationId xmlns:p14="http://schemas.microsoft.com/office/powerpoint/2010/main" val="855700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1484</Words>
  <Application>Microsoft Office PowerPoint</Application>
  <PresentationFormat>Widescreen</PresentationFormat>
  <Paragraphs>109</Paragraphs>
  <Slides>20</Slides>
  <Notes>18</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The principles of behaviour</vt:lpstr>
      <vt:lpstr>Practically, what are the key things for creating a classroom with positive learning behaviour?</vt:lpstr>
      <vt:lpstr>Things that are key</vt:lpstr>
      <vt:lpstr>Have Entrance and Exit Routines </vt:lpstr>
      <vt:lpstr>Setting the bar high this year!!!!</vt:lpstr>
      <vt:lpstr>What do we mean by non-verbal communication?</vt:lpstr>
      <vt:lpstr>PowerPoint Presentation</vt:lpstr>
      <vt:lpstr>Getting the pupils on side</vt:lpstr>
      <vt:lpstr>But what do we do when all we have put in place does not work?</vt:lpstr>
      <vt:lpstr>PowerPoint Presentation</vt:lpstr>
      <vt:lpstr>Ask your self these questions, discuss in pairs if you feel comfortable.</vt:lpstr>
      <vt:lpstr>Not all pupils are the same.</vt:lpstr>
      <vt:lpstr>Behaviour Can and Must be Taught</vt:lpstr>
      <vt:lpstr>Make it easy to behave.</vt:lpstr>
      <vt:lpstr>Build good relationships and have high expectations. </vt:lpstr>
      <vt:lpstr>It is all about community</vt:lpstr>
      <vt:lpstr>Consistency is Key</vt:lpstr>
      <vt:lpstr>Everyone wants to feel valued</vt:lpstr>
      <vt:lpstr>You are the adult and the authority figure.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 Lambert</dc:creator>
  <cp:lastModifiedBy>H Lambert</cp:lastModifiedBy>
  <cp:revision>21</cp:revision>
  <dcterms:created xsi:type="dcterms:W3CDTF">2022-09-12T14:04:37Z</dcterms:created>
  <dcterms:modified xsi:type="dcterms:W3CDTF">2023-05-19T08:26:24Z</dcterms:modified>
</cp:coreProperties>
</file>