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68" r:id="rId2"/>
    <p:sldId id="266" r:id="rId3"/>
    <p:sldId id="267" r:id="rId4"/>
    <p:sldId id="258" r:id="rId5"/>
    <p:sldId id="263" r:id="rId6"/>
    <p:sldId id="257" r:id="rId7"/>
    <p:sldId id="256" r:id="rId8"/>
    <p:sldId id="264" r:id="rId9"/>
    <p:sldId id="262" r:id="rId10"/>
    <p:sldId id="265" r:id="rId11"/>
    <p:sldId id="260" r:id="rId12"/>
    <p:sldId id="259"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53" autoAdjust="0"/>
    <p:restoredTop sz="77454" autoAdjust="0"/>
  </p:normalViewPr>
  <p:slideViewPr>
    <p:cSldViewPr snapToGrid="0">
      <p:cViewPr varScale="1">
        <p:scale>
          <a:sx n="63" d="100"/>
          <a:sy n="63" d="100"/>
        </p:scale>
        <p:origin x="1464"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0D8FD2-D84D-4251-A4CA-7261EF61CE48}" type="datetimeFigureOut">
              <a:rPr lang="en-GB" smtClean="0"/>
              <a:t>18/05/2023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D09402-907E-4466-8E50-30905174ADE0}" type="slidenum">
              <a:rPr lang="en-GB" smtClean="0"/>
              <a:t>‹#›</a:t>
            </a:fld>
            <a:endParaRPr lang="en-GB"/>
          </a:p>
        </p:txBody>
      </p:sp>
    </p:spTree>
    <p:extLst>
      <p:ext uri="{BB962C8B-B14F-4D97-AF65-F5344CB8AC3E}">
        <p14:creationId xmlns:p14="http://schemas.microsoft.com/office/powerpoint/2010/main" val="29582017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schools.au.reachout.com/resilience" TargetMode="External"/><Relationship Id="rId2" Type="http://schemas.openxmlformats.org/officeDocument/2006/relationships/slide" Target="../slides/slide8.xml"/><Relationship Id="rId1" Type="http://schemas.openxmlformats.org/officeDocument/2006/relationships/notesMaster" Target="../notesMasters/notesMaster1.xml"/><Relationship Id="rId6" Type="http://schemas.openxmlformats.org/officeDocument/2006/relationships/hyperlink" Target="https://www.annafreud.org/on-my-mind/self-care/?https://www.annafreud.org/on-my-mind/self-care/&amp;gclid=EAIaIQobChMI456nve_-_gIVE8zVCh0TTQGJEAMYAiAAEgKkcfD_BwE" TargetMode="External"/><Relationship Id="rId5" Type="http://schemas.openxmlformats.org/officeDocument/2006/relationships/hyperlink" Target="https://www.youngminds.org.uk/shop/?gclid=EAIaIQobChMI0dG9iu_-_gIVT6TVCh25YARXEAAYASAAEgJ2nPD_BwE" TargetMode="External"/><Relationship Id="rId4" Type="http://schemas.openxmlformats.org/officeDocument/2006/relationships/hyperlink" Target="https://www.apa.org/topics/resilience/bounce-teens"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can be sued for whole staff CPD, small group CPD, or aspects of this can even be used with pupils.</a:t>
            </a:r>
            <a:endParaRPr lang="en-GB" dirty="0"/>
          </a:p>
        </p:txBody>
      </p:sp>
      <p:sp>
        <p:nvSpPr>
          <p:cNvPr id="4" name="Slide Number Placeholder 3"/>
          <p:cNvSpPr>
            <a:spLocks noGrp="1"/>
          </p:cNvSpPr>
          <p:nvPr>
            <p:ph type="sldNum" sz="quarter" idx="5"/>
          </p:nvPr>
        </p:nvSpPr>
        <p:spPr/>
        <p:txBody>
          <a:bodyPr/>
          <a:lstStyle/>
          <a:p>
            <a:fld id="{43D09402-907E-4466-8E50-30905174ADE0}" type="slidenum">
              <a:rPr lang="en-GB" smtClean="0"/>
              <a:t>1</a:t>
            </a:fld>
            <a:endParaRPr lang="en-GB"/>
          </a:p>
        </p:txBody>
      </p:sp>
    </p:spTree>
    <p:extLst>
      <p:ext uri="{BB962C8B-B14F-4D97-AF65-F5344CB8AC3E}">
        <p14:creationId xmlns:p14="http://schemas.microsoft.com/office/powerpoint/2010/main" val="2133055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‘Get that straw through the potato’.  A year 10 boy did it instantly.. After task, discuss how this links to </a:t>
            </a:r>
            <a:r>
              <a:rPr lang="en-GB" sz="1200" b="0" i="0" kern="1200" dirty="0" err="1">
                <a:solidFill>
                  <a:schemeClr val="tx1"/>
                </a:solidFill>
                <a:effectLst/>
                <a:latin typeface="+mn-lt"/>
                <a:ea typeface="+mn-ea"/>
                <a:cs typeface="+mn-cs"/>
              </a:rPr>
              <a:t>relssinece</a:t>
            </a:r>
            <a:r>
              <a:rPr lang="en-GB" sz="1200" b="0" i="0" kern="1200" dirty="0">
                <a:solidFill>
                  <a:schemeClr val="tx1"/>
                </a:solidFill>
                <a:effectLst/>
                <a:latin typeface="+mn-lt"/>
                <a:ea typeface="+mn-ea"/>
                <a:cs typeface="+mn-cs"/>
              </a:rPr>
              <a:t>. You had different </a:t>
            </a:r>
            <a:r>
              <a:rPr lang="en-GB" sz="1200" b="0" i="0" kern="1200" dirty="0" err="1">
                <a:solidFill>
                  <a:schemeClr val="tx1"/>
                </a:solidFill>
                <a:effectLst/>
                <a:latin typeface="+mn-lt"/>
                <a:ea typeface="+mn-ea"/>
                <a:cs typeface="+mn-cs"/>
              </a:rPr>
              <a:t>potatos</a:t>
            </a:r>
            <a:r>
              <a:rPr lang="en-GB" sz="1200" b="0" i="0" kern="1200" dirty="0">
                <a:solidFill>
                  <a:schemeClr val="tx1"/>
                </a:solidFill>
                <a:effectLst/>
                <a:latin typeface="+mn-lt"/>
                <a:ea typeface="+mn-ea"/>
                <a:cs typeface="+mn-cs"/>
              </a:rPr>
              <a:t>, straw, tricky task but you did not give up.  Very few moaned about the unfairness of the task.  This would highlight that your resilience is good.  Often, some of our students do not react in quite the same way.  </a:t>
            </a:r>
            <a:endParaRPr lang="en-GB" dirty="0"/>
          </a:p>
        </p:txBody>
      </p:sp>
      <p:sp>
        <p:nvSpPr>
          <p:cNvPr id="4" name="Slide Number Placeholder 3"/>
          <p:cNvSpPr>
            <a:spLocks noGrp="1"/>
          </p:cNvSpPr>
          <p:nvPr>
            <p:ph type="sldNum" sz="quarter" idx="10"/>
          </p:nvPr>
        </p:nvSpPr>
        <p:spPr/>
        <p:txBody>
          <a:bodyPr/>
          <a:lstStyle/>
          <a:p>
            <a:fld id="{43D09402-907E-4466-8E50-30905174ADE0}" type="slidenum">
              <a:rPr lang="en-GB" smtClean="0"/>
              <a:t>2</a:t>
            </a:fld>
            <a:endParaRPr lang="en-GB"/>
          </a:p>
        </p:txBody>
      </p:sp>
    </p:spTree>
    <p:extLst>
      <p:ext uri="{BB962C8B-B14F-4D97-AF65-F5344CB8AC3E}">
        <p14:creationId xmlns:p14="http://schemas.microsoft.com/office/powerpoint/2010/main" val="10880106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Could</a:t>
            </a:r>
            <a:r>
              <a:rPr lang="en-GB" baseline="0" dirty="0"/>
              <a:t> ask them to discuss which image best represents what we mean by resilience in the classroom/ school environment</a:t>
            </a:r>
          </a:p>
          <a:p>
            <a:r>
              <a:rPr lang="en-GB" baseline="0" dirty="0"/>
              <a:t>Could explain that I found this tricky as the was a lot of what I would consider ‘airy fairy’  info but maybe it is only through this gradual moulding approach that we can change as the resilience is the initial problem.</a:t>
            </a:r>
            <a:endParaRPr lang="en-GB" dirty="0"/>
          </a:p>
        </p:txBody>
      </p:sp>
      <p:sp>
        <p:nvSpPr>
          <p:cNvPr id="4" name="Slide Number Placeholder 3"/>
          <p:cNvSpPr>
            <a:spLocks noGrp="1"/>
          </p:cNvSpPr>
          <p:nvPr>
            <p:ph type="sldNum" sz="quarter" idx="10"/>
          </p:nvPr>
        </p:nvSpPr>
        <p:spPr/>
        <p:txBody>
          <a:bodyPr/>
          <a:lstStyle/>
          <a:p>
            <a:fld id="{43D09402-907E-4466-8E50-30905174ADE0}" type="slidenum">
              <a:rPr lang="en-GB" smtClean="0"/>
              <a:t>4</a:t>
            </a:fld>
            <a:endParaRPr lang="en-GB"/>
          </a:p>
        </p:txBody>
      </p:sp>
    </p:spTree>
    <p:extLst>
      <p:ext uri="{BB962C8B-B14F-4D97-AF65-F5344CB8AC3E}">
        <p14:creationId xmlns:p14="http://schemas.microsoft.com/office/powerpoint/2010/main" val="30141570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skills to being resilient.</a:t>
            </a:r>
            <a:endParaRPr lang="en-GB" dirty="0"/>
          </a:p>
        </p:txBody>
      </p:sp>
      <p:sp>
        <p:nvSpPr>
          <p:cNvPr id="4" name="Slide Number Placeholder 3"/>
          <p:cNvSpPr>
            <a:spLocks noGrp="1"/>
          </p:cNvSpPr>
          <p:nvPr>
            <p:ph type="sldNum" sz="quarter" idx="10"/>
          </p:nvPr>
        </p:nvSpPr>
        <p:spPr/>
        <p:txBody>
          <a:bodyPr/>
          <a:lstStyle/>
          <a:p>
            <a:fld id="{43D09402-907E-4466-8E50-30905174ADE0}" type="slidenum">
              <a:rPr lang="en-GB" smtClean="0"/>
              <a:t>5</a:t>
            </a:fld>
            <a:endParaRPr lang="en-GB"/>
          </a:p>
        </p:txBody>
      </p:sp>
    </p:spTree>
    <p:extLst>
      <p:ext uri="{BB962C8B-B14F-4D97-AF65-F5344CB8AC3E}">
        <p14:creationId xmlns:p14="http://schemas.microsoft.com/office/powerpoint/2010/main" val="21599258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Link to learning</a:t>
            </a:r>
            <a:r>
              <a:rPr lang="en-GB" baseline="0" dirty="0"/>
              <a:t> in school.  All this help with pupil progress as well as wellbeing, achievement and character building.  Also good for building a community.</a:t>
            </a:r>
            <a:endParaRPr lang="en-GB" dirty="0"/>
          </a:p>
        </p:txBody>
      </p:sp>
      <p:sp>
        <p:nvSpPr>
          <p:cNvPr id="4" name="Slide Number Placeholder 3"/>
          <p:cNvSpPr>
            <a:spLocks noGrp="1"/>
          </p:cNvSpPr>
          <p:nvPr>
            <p:ph type="sldNum" sz="quarter" idx="10"/>
          </p:nvPr>
        </p:nvSpPr>
        <p:spPr/>
        <p:txBody>
          <a:bodyPr/>
          <a:lstStyle/>
          <a:p>
            <a:fld id="{43D09402-907E-4466-8E50-30905174ADE0}" type="slidenum">
              <a:rPr lang="en-GB" smtClean="0"/>
              <a:t>6</a:t>
            </a:fld>
            <a:endParaRPr lang="en-GB"/>
          </a:p>
        </p:txBody>
      </p:sp>
    </p:spTree>
    <p:extLst>
      <p:ext uri="{BB962C8B-B14F-4D97-AF65-F5344CB8AC3E}">
        <p14:creationId xmlns:p14="http://schemas.microsoft.com/office/powerpoint/2010/main" val="12756800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sorts of things would be under</a:t>
            </a:r>
            <a:r>
              <a:rPr lang="en-GB" baseline="0" dirty="0"/>
              <a:t> each of these headings? Work in groups to formulate ideas.  Feed back. Which are easier for a teacher to do and why? </a:t>
            </a:r>
            <a:endParaRPr lang="en-GB" dirty="0"/>
          </a:p>
        </p:txBody>
      </p:sp>
      <p:sp>
        <p:nvSpPr>
          <p:cNvPr id="4" name="Slide Number Placeholder 3"/>
          <p:cNvSpPr>
            <a:spLocks noGrp="1"/>
          </p:cNvSpPr>
          <p:nvPr>
            <p:ph type="sldNum" sz="quarter" idx="10"/>
          </p:nvPr>
        </p:nvSpPr>
        <p:spPr/>
        <p:txBody>
          <a:bodyPr/>
          <a:lstStyle/>
          <a:p>
            <a:fld id="{43D09402-907E-4466-8E50-30905174ADE0}" type="slidenum">
              <a:rPr lang="en-GB" smtClean="0"/>
              <a:t>7</a:t>
            </a:fld>
            <a:endParaRPr lang="en-GB"/>
          </a:p>
        </p:txBody>
      </p:sp>
    </p:spTree>
    <p:extLst>
      <p:ext uri="{BB962C8B-B14F-4D97-AF65-F5344CB8AC3E}">
        <p14:creationId xmlns:p14="http://schemas.microsoft.com/office/powerpoint/2010/main" val="39700130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we know what it</a:t>
            </a:r>
            <a:r>
              <a:rPr lang="en-GB" baseline="0" dirty="0"/>
              <a:t> is and what we need to do… we now need to look at how???  Give a range of strategies to each table…. Discuss them … would you use them would they be any good?  Are some more appropriate than others… can you share any ideas that you have done?</a:t>
            </a:r>
          </a:p>
          <a:p>
            <a:r>
              <a:rPr lang="en-GB" baseline="0" dirty="0"/>
              <a:t>These strategies can be found from a variety of sources… here are some ideas: The first one is great </a:t>
            </a:r>
            <a:r>
              <a:rPr lang="en-GB" baseline="0"/>
              <a:t>for strategies</a:t>
            </a:r>
          </a:p>
          <a:p>
            <a:r>
              <a:rPr lang="en-GB" baseline="0" dirty="0"/>
              <a:t>https://www.google.com/url?sa=t&amp;rct=j&amp;q=&amp;esrc=s&amp;source=web&amp;cd=&amp;ved=2ahUKEwin752Z8f7-AhXTNsAKHaijC7QQFnoECAsQAQ&amp;url=https%3A%2F%2Fschools.au.reachout.com%2F-%2Fmedia%2Fschools%2Ffiles%2Fpdf%2Fbuilding-resilience-in-young-people.pdf%3Fla%3Den%26hash%3D28060620774202C31A33BCBD87000925826E8AFF&amp;usg=AOvVaw31jp1RMlvA3lqG3un_D0--</a:t>
            </a:r>
          </a:p>
          <a:p>
            <a:r>
              <a:rPr lang="en-US" dirty="0">
                <a:hlinkClick r:id="rId3"/>
              </a:rPr>
              <a:t>Resilience classroom activities | </a:t>
            </a:r>
            <a:r>
              <a:rPr lang="en-US" dirty="0" err="1">
                <a:hlinkClick r:id="rId3"/>
              </a:rPr>
              <a:t>ReachOut</a:t>
            </a:r>
            <a:r>
              <a:rPr lang="en-US" dirty="0">
                <a:hlinkClick r:id="rId3"/>
              </a:rPr>
              <a:t> Schools</a:t>
            </a:r>
            <a:endParaRPr lang="en-US" dirty="0"/>
          </a:p>
          <a:p>
            <a:r>
              <a:rPr lang="en-US" dirty="0">
                <a:hlinkClick r:id="rId4"/>
              </a:rPr>
              <a:t>Resilience for teens: 10 tips to build skills on bouncing back from rough times (apa.org)</a:t>
            </a:r>
            <a:endParaRPr lang="en-US" dirty="0"/>
          </a:p>
          <a:p>
            <a:r>
              <a:rPr lang="en-US" dirty="0">
                <a:hlinkClick r:id="rId5"/>
              </a:rPr>
              <a:t>Charity Shop | Support Young People's Mental Health | </a:t>
            </a:r>
            <a:r>
              <a:rPr lang="en-US" dirty="0" err="1">
                <a:hlinkClick r:id="rId5"/>
              </a:rPr>
              <a:t>YoungMinds</a:t>
            </a:r>
            <a:endParaRPr lang="en-US" dirty="0"/>
          </a:p>
          <a:p>
            <a:r>
              <a:rPr lang="en-US" dirty="0">
                <a:hlinkClick r:id="rId6"/>
              </a:rPr>
              <a:t>Self Care, Anxiety, Depression, Coping Strategies | On My Mind | Anna Freud Centre</a:t>
            </a:r>
            <a:endParaRPr lang="en-GB" baseline="0" dirty="0"/>
          </a:p>
        </p:txBody>
      </p:sp>
      <p:sp>
        <p:nvSpPr>
          <p:cNvPr id="4" name="Slide Number Placeholder 3"/>
          <p:cNvSpPr>
            <a:spLocks noGrp="1"/>
          </p:cNvSpPr>
          <p:nvPr>
            <p:ph type="sldNum" sz="quarter" idx="10"/>
          </p:nvPr>
        </p:nvSpPr>
        <p:spPr/>
        <p:txBody>
          <a:bodyPr/>
          <a:lstStyle/>
          <a:p>
            <a:fld id="{43D09402-907E-4466-8E50-30905174ADE0}" type="slidenum">
              <a:rPr lang="en-GB" smtClean="0"/>
              <a:t>8</a:t>
            </a:fld>
            <a:endParaRPr lang="en-GB"/>
          </a:p>
        </p:txBody>
      </p:sp>
    </p:spTree>
    <p:extLst>
      <p:ext uri="{BB962C8B-B14F-4D97-AF65-F5344CB8AC3E}">
        <p14:creationId xmlns:p14="http://schemas.microsoft.com/office/powerpoint/2010/main" val="21161452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key take aways on resilience. (slides 10, 11 12 too)</a:t>
            </a:r>
            <a:endParaRPr lang="en-GB" dirty="0"/>
          </a:p>
        </p:txBody>
      </p:sp>
      <p:sp>
        <p:nvSpPr>
          <p:cNvPr id="4" name="Slide Number Placeholder 3"/>
          <p:cNvSpPr>
            <a:spLocks noGrp="1"/>
          </p:cNvSpPr>
          <p:nvPr>
            <p:ph type="sldNum" sz="quarter" idx="5"/>
          </p:nvPr>
        </p:nvSpPr>
        <p:spPr/>
        <p:txBody>
          <a:bodyPr/>
          <a:lstStyle/>
          <a:p>
            <a:fld id="{43D09402-907E-4466-8E50-30905174ADE0}" type="slidenum">
              <a:rPr lang="en-GB" smtClean="0"/>
              <a:t>9</a:t>
            </a:fld>
            <a:endParaRPr lang="en-GB"/>
          </a:p>
        </p:txBody>
      </p:sp>
    </p:spTree>
    <p:extLst>
      <p:ext uri="{BB962C8B-B14F-4D97-AF65-F5344CB8AC3E}">
        <p14:creationId xmlns:p14="http://schemas.microsoft.com/office/powerpoint/2010/main" val="36738918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Useful for both staff and students.</a:t>
            </a:r>
            <a:endParaRPr lang="en-GB" dirty="0"/>
          </a:p>
        </p:txBody>
      </p:sp>
      <p:sp>
        <p:nvSpPr>
          <p:cNvPr id="4" name="Slide Number Placeholder 3"/>
          <p:cNvSpPr>
            <a:spLocks noGrp="1"/>
          </p:cNvSpPr>
          <p:nvPr>
            <p:ph type="sldNum" sz="quarter" idx="5"/>
          </p:nvPr>
        </p:nvSpPr>
        <p:spPr/>
        <p:txBody>
          <a:bodyPr/>
          <a:lstStyle/>
          <a:p>
            <a:fld id="{43D09402-907E-4466-8E50-30905174ADE0}" type="slidenum">
              <a:rPr lang="en-GB" smtClean="0"/>
              <a:t>12</a:t>
            </a:fld>
            <a:endParaRPr lang="en-GB"/>
          </a:p>
        </p:txBody>
      </p:sp>
    </p:spTree>
    <p:extLst>
      <p:ext uri="{BB962C8B-B14F-4D97-AF65-F5344CB8AC3E}">
        <p14:creationId xmlns:p14="http://schemas.microsoft.com/office/powerpoint/2010/main" val="21729313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60EB9427-F5DB-4551-9070-047923CCD42A}" type="datetimeFigureOut">
              <a:rPr lang="en-GB" smtClean="0"/>
              <a:t>18/05/2023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40E5AFE-9A7E-4FAB-B2F3-83FEBBC0EECC}" type="slidenum">
              <a:rPr lang="en-GB" smtClean="0"/>
              <a:t>‹#›</a:t>
            </a:fld>
            <a:endParaRPr lang="en-GB"/>
          </a:p>
        </p:txBody>
      </p:sp>
    </p:spTree>
    <p:extLst>
      <p:ext uri="{BB962C8B-B14F-4D97-AF65-F5344CB8AC3E}">
        <p14:creationId xmlns:p14="http://schemas.microsoft.com/office/powerpoint/2010/main" val="42355531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0EB9427-F5DB-4551-9070-047923CCD42A}" type="datetimeFigureOut">
              <a:rPr lang="en-GB" smtClean="0"/>
              <a:t>18/05/2023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40E5AFE-9A7E-4FAB-B2F3-83FEBBC0EECC}" type="slidenum">
              <a:rPr lang="en-GB" smtClean="0"/>
              <a:t>‹#›</a:t>
            </a:fld>
            <a:endParaRPr lang="en-GB"/>
          </a:p>
        </p:txBody>
      </p:sp>
    </p:spTree>
    <p:extLst>
      <p:ext uri="{BB962C8B-B14F-4D97-AF65-F5344CB8AC3E}">
        <p14:creationId xmlns:p14="http://schemas.microsoft.com/office/powerpoint/2010/main" val="9894540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0EB9427-F5DB-4551-9070-047923CCD42A}" type="datetimeFigureOut">
              <a:rPr lang="en-GB" smtClean="0"/>
              <a:t>18/05/2023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40E5AFE-9A7E-4FAB-B2F3-83FEBBC0EECC}" type="slidenum">
              <a:rPr lang="en-GB" smtClean="0"/>
              <a:t>‹#›</a:t>
            </a:fld>
            <a:endParaRPr lang="en-GB"/>
          </a:p>
        </p:txBody>
      </p:sp>
    </p:spTree>
    <p:extLst>
      <p:ext uri="{BB962C8B-B14F-4D97-AF65-F5344CB8AC3E}">
        <p14:creationId xmlns:p14="http://schemas.microsoft.com/office/powerpoint/2010/main" val="13461425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60EB9427-F5DB-4551-9070-047923CCD42A}" type="datetimeFigureOut">
              <a:rPr lang="en-GB" smtClean="0"/>
              <a:t>18/05/2023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40E5AFE-9A7E-4FAB-B2F3-83FEBBC0EECC}" type="slidenum">
              <a:rPr lang="en-GB" smtClean="0"/>
              <a:t>‹#›</a:t>
            </a:fld>
            <a:endParaRPr lang="en-GB"/>
          </a:p>
        </p:txBody>
      </p:sp>
    </p:spTree>
    <p:extLst>
      <p:ext uri="{BB962C8B-B14F-4D97-AF65-F5344CB8AC3E}">
        <p14:creationId xmlns:p14="http://schemas.microsoft.com/office/powerpoint/2010/main" val="19771877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60EB9427-F5DB-4551-9070-047923CCD42A}" type="datetimeFigureOut">
              <a:rPr lang="en-GB" smtClean="0"/>
              <a:t>18/05/2023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40E5AFE-9A7E-4FAB-B2F3-83FEBBC0EECC}" type="slidenum">
              <a:rPr lang="en-GB" smtClean="0"/>
              <a:t>‹#›</a:t>
            </a:fld>
            <a:endParaRPr lang="en-GB"/>
          </a:p>
        </p:txBody>
      </p:sp>
    </p:spTree>
    <p:extLst>
      <p:ext uri="{BB962C8B-B14F-4D97-AF65-F5344CB8AC3E}">
        <p14:creationId xmlns:p14="http://schemas.microsoft.com/office/powerpoint/2010/main" val="5783862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60EB9427-F5DB-4551-9070-047923CCD42A}" type="datetimeFigureOut">
              <a:rPr lang="en-GB" smtClean="0"/>
              <a:t>18/05/2023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40E5AFE-9A7E-4FAB-B2F3-83FEBBC0EECC}" type="slidenum">
              <a:rPr lang="en-GB" smtClean="0"/>
              <a:t>‹#›</a:t>
            </a:fld>
            <a:endParaRPr lang="en-GB"/>
          </a:p>
        </p:txBody>
      </p:sp>
    </p:spTree>
    <p:extLst>
      <p:ext uri="{BB962C8B-B14F-4D97-AF65-F5344CB8AC3E}">
        <p14:creationId xmlns:p14="http://schemas.microsoft.com/office/powerpoint/2010/main" val="1487592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EB9427-F5DB-4551-9070-047923CCD42A}" type="datetimeFigureOut">
              <a:rPr lang="en-GB" smtClean="0"/>
              <a:t>18/05/2023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40E5AFE-9A7E-4FAB-B2F3-83FEBBC0EECC}" type="slidenum">
              <a:rPr lang="en-GB" smtClean="0"/>
              <a:t>‹#›</a:t>
            </a:fld>
            <a:endParaRPr lang="en-GB"/>
          </a:p>
        </p:txBody>
      </p:sp>
    </p:spTree>
    <p:extLst>
      <p:ext uri="{BB962C8B-B14F-4D97-AF65-F5344CB8AC3E}">
        <p14:creationId xmlns:p14="http://schemas.microsoft.com/office/powerpoint/2010/main" val="27523351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0EB9427-F5DB-4551-9070-047923CCD42A}" type="datetimeFigureOut">
              <a:rPr lang="en-GB" smtClean="0"/>
              <a:t>18/05/2023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40E5AFE-9A7E-4FAB-B2F3-83FEBBC0EECC}" type="slidenum">
              <a:rPr lang="en-GB" smtClean="0"/>
              <a:t>‹#›</a:t>
            </a:fld>
            <a:endParaRPr lang="en-GB"/>
          </a:p>
        </p:txBody>
      </p:sp>
    </p:spTree>
    <p:extLst>
      <p:ext uri="{BB962C8B-B14F-4D97-AF65-F5344CB8AC3E}">
        <p14:creationId xmlns:p14="http://schemas.microsoft.com/office/powerpoint/2010/main" val="20796476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0EB9427-F5DB-4551-9070-047923CCD42A}" type="datetimeFigureOut">
              <a:rPr lang="en-GB" smtClean="0"/>
              <a:t>18/05/2023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40E5AFE-9A7E-4FAB-B2F3-83FEBBC0EECC}" type="slidenum">
              <a:rPr lang="en-GB" smtClean="0"/>
              <a:t>‹#›</a:t>
            </a:fld>
            <a:endParaRPr lang="en-GB"/>
          </a:p>
        </p:txBody>
      </p:sp>
    </p:spTree>
    <p:extLst>
      <p:ext uri="{BB962C8B-B14F-4D97-AF65-F5344CB8AC3E}">
        <p14:creationId xmlns:p14="http://schemas.microsoft.com/office/powerpoint/2010/main" val="14076855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0EB9427-F5DB-4551-9070-047923CCD42A}" type="datetimeFigureOut">
              <a:rPr lang="en-GB" smtClean="0"/>
              <a:t>18/05/2023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40E5AFE-9A7E-4FAB-B2F3-83FEBBC0EECC}" type="slidenum">
              <a:rPr lang="en-GB" smtClean="0"/>
              <a:t>‹#›</a:t>
            </a:fld>
            <a:endParaRPr lang="en-GB"/>
          </a:p>
        </p:txBody>
      </p:sp>
    </p:spTree>
    <p:extLst>
      <p:ext uri="{BB962C8B-B14F-4D97-AF65-F5344CB8AC3E}">
        <p14:creationId xmlns:p14="http://schemas.microsoft.com/office/powerpoint/2010/main" val="22696030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0EB9427-F5DB-4551-9070-047923CCD42A}" type="datetimeFigureOut">
              <a:rPr lang="en-GB" smtClean="0"/>
              <a:t>18/05/2023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40E5AFE-9A7E-4FAB-B2F3-83FEBBC0EECC}" type="slidenum">
              <a:rPr lang="en-GB" smtClean="0"/>
              <a:t>‹#›</a:t>
            </a:fld>
            <a:endParaRPr lang="en-GB"/>
          </a:p>
        </p:txBody>
      </p:sp>
    </p:spTree>
    <p:extLst>
      <p:ext uri="{BB962C8B-B14F-4D97-AF65-F5344CB8AC3E}">
        <p14:creationId xmlns:p14="http://schemas.microsoft.com/office/powerpoint/2010/main" val="2889876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EB9427-F5DB-4551-9070-047923CCD42A}" type="datetimeFigureOut">
              <a:rPr lang="en-GB" smtClean="0"/>
              <a:t>18/05/2023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0E5AFE-9A7E-4FAB-B2F3-83FEBBC0EECC}" type="slidenum">
              <a:rPr lang="en-GB" smtClean="0"/>
              <a:t>‹#›</a:t>
            </a:fld>
            <a:endParaRPr lang="en-GB"/>
          </a:p>
        </p:txBody>
      </p:sp>
    </p:spTree>
    <p:extLst>
      <p:ext uri="{BB962C8B-B14F-4D97-AF65-F5344CB8AC3E}">
        <p14:creationId xmlns:p14="http://schemas.microsoft.com/office/powerpoint/2010/main" val="10452914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3"/>
          <a:stretch>
            <a:fillRect/>
          </a:stretch>
        </p:blipFill>
        <p:spPr>
          <a:xfrm>
            <a:off x="0" y="0"/>
            <a:ext cx="12192000" cy="6897811"/>
          </a:xfrm>
          <a:prstGeom prst="rect">
            <a:avLst/>
          </a:prstGeom>
        </p:spPr>
      </p:pic>
    </p:spTree>
    <p:extLst>
      <p:ext uri="{BB962C8B-B14F-4D97-AF65-F5344CB8AC3E}">
        <p14:creationId xmlns:p14="http://schemas.microsoft.com/office/powerpoint/2010/main" val="29876528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pic>
        <p:nvPicPr>
          <p:cNvPr id="4" name="Picture 3"/>
          <p:cNvPicPr>
            <a:picLocks noChangeAspect="1"/>
          </p:cNvPicPr>
          <p:nvPr/>
        </p:nvPicPr>
        <p:blipFill rotWithShape="1">
          <a:blip r:embed="rId3"/>
          <a:srcRect t="11863" r="5147"/>
          <a:stretch/>
        </p:blipFill>
        <p:spPr>
          <a:xfrm>
            <a:off x="478384" y="443346"/>
            <a:ext cx="11235232" cy="5838392"/>
          </a:xfrm>
          <a:prstGeom prst="rect">
            <a:avLst/>
          </a:prstGeom>
        </p:spPr>
      </p:pic>
    </p:spTree>
    <p:extLst>
      <p:ext uri="{BB962C8B-B14F-4D97-AF65-F5344CB8AC3E}">
        <p14:creationId xmlns:p14="http://schemas.microsoft.com/office/powerpoint/2010/main" val="10954884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0" y="0"/>
            <a:ext cx="12192000" cy="6897811"/>
          </a:xfrm>
          <a:prstGeom prst="rect">
            <a:avLst/>
          </a:prstGeom>
        </p:spPr>
      </p:pic>
    </p:spTree>
    <p:extLst>
      <p:ext uri="{BB962C8B-B14F-4D97-AF65-F5344CB8AC3E}">
        <p14:creationId xmlns:p14="http://schemas.microsoft.com/office/powerpoint/2010/main" val="27036456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6878147" y="32919"/>
            <a:ext cx="5157098" cy="2955357"/>
          </a:xfrm>
          <a:prstGeom prst="rect">
            <a:avLst/>
          </a:prstGeom>
        </p:spPr>
      </p:pic>
      <p:pic>
        <p:nvPicPr>
          <p:cNvPr id="9" name="Picture 8"/>
          <p:cNvPicPr>
            <a:picLocks noChangeAspect="1"/>
          </p:cNvPicPr>
          <p:nvPr/>
        </p:nvPicPr>
        <p:blipFill>
          <a:blip r:embed="rId4"/>
          <a:stretch>
            <a:fillRect/>
          </a:stretch>
        </p:blipFill>
        <p:spPr>
          <a:xfrm>
            <a:off x="4394299" y="266720"/>
            <a:ext cx="2143125" cy="2143125"/>
          </a:xfrm>
          <a:prstGeom prst="rect">
            <a:avLst/>
          </a:prstGeom>
        </p:spPr>
      </p:pic>
      <p:sp>
        <p:nvSpPr>
          <p:cNvPr id="2" name="Title 1"/>
          <p:cNvSpPr>
            <a:spLocks noGrp="1"/>
          </p:cNvSpPr>
          <p:nvPr>
            <p:ph type="title"/>
          </p:nvPr>
        </p:nvSpPr>
        <p:spPr/>
        <p:txBody>
          <a:bodyPr/>
          <a:lstStyle/>
          <a:p>
            <a:endParaRPr lang="en-GB" dirty="0"/>
          </a:p>
        </p:txBody>
      </p:sp>
      <p:pic>
        <p:nvPicPr>
          <p:cNvPr id="6" name="Content Placeholder 5"/>
          <p:cNvPicPr>
            <a:picLocks noGrp="1" noChangeAspect="1"/>
          </p:cNvPicPr>
          <p:nvPr>
            <p:ph idx="1"/>
          </p:nvPr>
        </p:nvPicPr>
        <p:blipFill>
          <a:blip r:embed="rId5"/>
          <a:stretch>
            <a:fillRect/>
          </a:stretch>
        </p:blipFill>
        <p:spPr>
          <a:xfrm>
            <a:off x="7015376" y="3320482"/>
            <a:ext cx="4636694" cy="3091129"/>
          </a:xfrm>
          <a:prstGeom prst="rect">
            <a:avLst/>
          </a:prstGeom>
        </p:spPr>
      </p:pic>
      <p:pic>
        <p:nvPicPr>
          <p:cNvPr id="4" name="Picture 3"/>
          <p:cNvPicPr>
            <a:picLocks noChangeAspect="1"/>
          </p:cNvPicPr>
          <p:nvPr/>
        </p:nvPicPr>
        <p:blipFill>
          <a:blip r:embed="rId6"/>
          <a:stretch>
            <a:fillRect/>
          </a:stretch>
        </p:blipFill>
        <p:spPr>
          <a:xfrm>
            <a:off x="84645" y="1064861"/>
            <a:ext cx="3971110" cy="4085832"/>
          </a:xfrm>
          <a:prstGeom prst="rect">
            <a:avLst/>
          </a:prstGeom>
        </p:spPr>
      </p:pic>
      <p:pic>
        <p:nvPicPr>
          <p:cNvPr id="7" name="Picture 6"/>
          <p:cNvPicPr>
            <a:picLocks noChangeAspect="1"/>
          </p:cNvPicPr>
          <p:nvPr/>
        </p:nvPicPr>
        <p:blipFill>
          <a:blip r:embed="rId7"/>
          <a:stretch>
            <a:fillRect/>
          </a:stretch>
        </p:blipFill>
        <p:spPr>
          <a:xfrm rot="1094599">
            <a:off x="4191000" y="3022207"/>
            <a:ext cx="3810000" cy="2857500"/>
          </a:xfrm>
          <a:prstGeom prst="rect">
            <a:avLst/>
          </a:prstGeom>
        </p:spPr>
      </p:pic>
      <p:pic>
        <p:nvPicPr>
          <p:cNvPr id="8" name="Picture 7"/>
          <p:cNvPicPr>
            <a:picLocks noChangeAspect="1"/>
          </p:cNvPicPr>
          <p:nvPr/>
        </p:nvPicPr>
        <p:blipFill>
          <a:blip r:embed="rId8"/>
          <a:stretch>
            <a:fillRect/>
          </a:stretch>
        </p:blipFill>
        <p:spPr>
          <a:xfrm rot="21230967">
            <a:off x="714209" y="4591221"/>
            <a:ext cx="3719189" cy="1997342"/>
          </a:xfrm>
          <a:prstGeom prst="rect">
            <a:avLst/>
          </a:prstGeom>
        </p:spPr>
      </p:pic>
      <p:pic>
        <p:nvPicPr>
          <p:cNvPr id="3" name="Picture 2"/>
          <p:cNvPicPr>
            <a:picLocks noChangeAspect="1"/>
          </p:cNvPicPr>
          <p:nvPr/>
        </p:nvPicPr>
        <p:blipFill>
          <a:blip r:embed="rId9"/>
          <a:stretch>
            <a:fillRect/>
          </a:stretch>
        </p:blipFill>
        <p:spPr>
          <a:xfrm>
            <a:off x="-109680" y="728"/>
            <a:ext cx="4404589" cy="2744480"/>
          </a:xfrm>
          <a:prstGeom prst="rect">
            <a:avLst/>
          </a:prstGeom>
        </p:spPr>
      </p:pic>
    </p:spTree>
    <p:extLst>
      <p:ext uri="{BB962C8B-B14F-4D97-AF65-F5344CB8AC3E}">
        <p14:creationId xmlns:p14="http://schemas.microsoft.com/office/powerpoint/2010/main" val="36371575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3"/>
          <a:stretch>
            <a:fillRect/>
          </a:stretch>
        </p:blipFill>
        <p:spPr>
          <a:xfrm>
            <a:off x="120362" y="-91932"/>
            <a:ext cx="11919238" cy="6949932"/>
          </a:xfrm>
          <a:prstGeom prst="rect">
            <a:avLst/>
          </a:prstGeom>
        </p:spPr>
      </p:pic>
    </p:spTree>
    <p:extLst>
      <p:ext uri="{BB962C8B-B14F-4D97-AF65-F5344CB8AC3E}">
        <p14:creationId xmlns:p14="http://schemas.microsoft.com/office/powerpoint/2010/main" val="18118551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3878002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pic>
        <p:nvPicPr>
          <p:cNvPr id="4" name="Picture 3"/>
          <p:cNvPicPr>
            <a:picLocks noChangeAspect="1"/>
          </p:cNvPicPr>
          <p:nvPr/>
        </p:nvPicPr>
        <p:blipFill>
          <a:blip r:embed="rId3"/>
          <a:stretch>
            <a:fillRect/>
          </a:stretch>
        </p:blipFill>
        <p:spPr>
          <a:xfrm>
            <a:off x="0" y="-1"/>
            <a:ext cx="12318274" cy="6892741"/>
          </a:xfrm>
          <a:prstGeom prst="rect">
            <a:avLst/>
          </a:prstGeom>
        </p:spPr>
      </p:pic>
    </p:spTree>
    <p:extLst>
      <p:ext uri="{BB962C8B-B14F-4D97-AF65-F5344CB8AC3E}">
        <p14:creationId xmlns:p14="http://schemas.microsoft.com/office/powerpoint/2010/main" val="29375753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marL="0" indent="0">
              <a:buNone/>
            </a:pPr>
            <a:r>
              <a:rPr lang="en-GB" dirty="0" err="1"/>
              <a:t>Str</a:t>
            </a:r>
            <a:endParaRPr lang="en-GB" dirty="0"/>
          </a:p>
        </p:txBody>
      </p:sp>
      <p:pic>
        <p:nvPicPr>
          <p:cNvPr id="4" name="Picture 3"/>
          <p:cNvPicPr>
            <a:picLocks noChangeAspect="1"/>
          </p:cNvPicPr>
          <p:nvPr/>
        </p:nvPicPr>
        <p:blipFill>
          <a:blip r:embed="rId3"/>
          <a:stretch>
            <a:fillRect/>
          </a:stretch>
        </p:blipFill>
        <p:spPr>
          <a:xfrm>
            <a:off x="-1" y="0"/>
            <a:ext cx="12192001" cy="6835270"/>
          </a:xfrm>
          <a:prstGeom prst="rect">
            <a:avLst/>
          </a:prstGeom>
        </p:spPr>
      </p:pic>
    </p:spTree>
    <p:extLst>
      <p:ext uri="{BB962C8B-B14F-4D97-AF65-F5344CB8AC3E}">
        <p14:creationId xmlns:p14="http://schemas.microsoft.com/office/powerpoint/2010/main" val="8786425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5" name="Picture 4"/>
          <p:cNvPicPr>
            <a:picLocks noChangeAspect="1"/>
          </p:cNvPicPr>
          <p:nvPr/>
        </p:nvPicPr>
        <p:blipFill>
          <a:blip r:embed="rId3"/>
          <a:stretch>
            <a:fillRect/>
          </a:stretch>
        </p:blipFill>
        <p:spPr>
          <a:xfrm>
            <a:off x="7728748" y="2680854"/>
            <a:ext cx="4463252" cy="4177146"/>
          </a:xfrm>
          <a:prstGeom prst="rect">
            <a:avLst/>
          </a:prstGeom>
        </p:spPr>
      </p:pic>
      <p:sp>
        <p:nvSpPr>
          <p:cNvPr id="3" name="Content Placeholder 2"/>
          <p:cNvSpPr>
            <a:spLocks noGrp="1"/>
          </p:cNvSpPr>
          <p:nvPr>
            <p:ph idx="1"/>
          </p:nvPr>
        </p:nvSpPr>
        <p:spPr>
          <a:xfrm>
            <a:off x="297873" y="180109"/>
            <a:ext cx="8638309" cy="6400800"/>
          </a:xfrm>
        </p:spPr>
        <p:txBody>
          <a:bodyPr>
            <a:normAutofit fontScale="92500" lnSpcReduction="20000"/>
          </a:bodyPr>
          <a:lstStyle/>
          <a:p>
            <a:pPr fontAlgn="base"/>
            <a:r>
              <a:rPr lang="en-GB" b="1" dirty="0"/>
              <a:t>B</a:t>
            </a:r>
            <a:r>
              <a:rPr lang="en-GB" dirty="0"/>
              <a:t> – Bad times don’t last, and things get better.</a:t>
            </a:r>
          </a:p>
          <a:p>
            <a:pPr fontAlgn="base"/>
            <a:r>
              <a:rPr lang="en-GB" b="1" dirty="0"/>
              <a:t>O</a:t>
            </a:r>
            <a:r>
              <a:rPr lang="en-GB" dirty="0"/>
              <a:t> – Other people can only help if you share with them.</a:t>
            </a:r>
          </a:p>
          <a:p>
            <a:pPr fontAlgn="base"/>
            <a:r>
              <a:rPr lang="en-GB" b="1" dirty="0"/>
              <a:t>U</a:t>
            </a:r>
            <a:r>
              <a:rPr lang="en-GB" dirty="0"/>
              <a:t> – Unhelpful thinking only makes you feel worse.</a:t>
            </a:r>
          </a:p>
          <a:p>
            <a:pPr fontAlgn="base"/>
            <a:r>
              <a:rPr lang="en-GB" b="1" dirty="0"/>
              <a:t>N</a:t>
            </a:r>
            <a:r>
              <a:rPr lang="en-GB" dirty="0"/>
              <a:t> – Nobody is perfect – not you, not your friends, not your family, not anybody!</a:t>
            </a:r>
          </a:p>
          <a:p>
            <a:pPr fontAlgn="base"/>
            <a:r>
              <a:rPr lang="en-GB" b="1" dirty="0"/>
              <a:t>C</a:t>
            </a:r>
            <a:r>
              <a:rPr lang="en-GB" dirty="0"/>
              <a:t> – Concentrate on the good things in life, no matter how small.</a:t>
            </a:r>
          </a:p>
          <a:p>
            <a:pPr fontAlgn="base"/>
            <a:r>
              <a:rPr lang="en-GB" b="1" dirty="0"/>
              <a:t>E</a:t>
            </a:r>
            <a:r>
              <a:rPr lang="en-GB" dirty="0"/>
              <a:t> – Everybody suffers, everybody feels pain and experiences setbacks; they are a normal part of life.</a:t>
            </a:r>
          </a:p>
          <a:p>
            <a:pPr fontAlgn="base"/>
            <a:r>
              <a:rPr lang="en-GB" b="1" dirty="0"/>
              <a:t>B</a:t>
            </a:r>
            <a:r>
              <a:rPr lang="en-GB" dirty="0"/>
              <a:t> – Blame fairly – negative events are often a combination of things you did, things others did, and plain bad luck.</a:t>
            </a:r>
          </a:p>
          <a:p>
            <a:pPr fontAlgn="base"/>
            <a:r>
              <a:rPr lang="en-GB" b="1" dirty="0"/>
              <a:t>A</a:t>
            </a:r>
            <a:r>
              <a:rPr lang="en-GB" dirty="0"/>
              <a:t> – Accept what you can’t change and try to change what you can.</a:t>
            </a:r>
          </a:p>
          <a:p>
            <a:pPr fontAlgn="base"/>
            <a:r>
              <a:rPr lang="en-GB" b="1" dirty="0"/>
              <a:t>C</a:t>
            </a:r>
            <a:r>
              <a:rPr lang="en-GB" dirty="0"/>
              <a:t> – Catastrophizing makes things worse – don’t fall prey to believing in the worst interpretation.</a:t>
            </a:r>
          </a:p>
          <a:p>
            <a:pPr fontAlgn="base"/>
            <a:r>
              <a:rPr lang="en-GB" b="1" dirty="0"/>
              <a:t>K</a:t>
            </a:r>
            <a:r>
              <a:rPr lang="en-GB" dirty="0"/>
              <a:t> – Keep things in perspective. Even the worst moment is but one moment in life.</a:t>
            </a:r>
          </a:p>
          <a:p>
            <a:pPr marL="0" indent="0">
              <a:buNone/>
            </a:pPr>
            <a:endParaRPr lang="en-GB" dirty="0"/>
          </a:p>
        </p:txBody>
      </p:sp>
    </p:spTree>
    <p:extLst>
      <p:ext uri="{BB962C8B-B14F-4D97-AF65-F5344CB8AC3E}">
        <p14:creationId xmlns:p14="http://schemas.microsoft.com/office/powerpoint/2010/main" val="3251257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5" name="Content Placeholder 4"/>
          <p:cNvPicPr>
            <a:picLocks noGrp="1" noChangeAspect="1"/>
          </p:cNvPicPr>
          <p:nvPr>
            <p:ph idx="1"/>
          </p:nvPr>
        </p:nvPicPr>
        <p:blipFill>
          <a:blip r:embed="rId2"/>
          <a:stretch>
            <a:fillRect/>
          </a:stretch>
        </p:blipFill>
        <p:spPr>
          <a:xfrm>
            <a:off x="6137565" y="712571"/>
            <a:ext cx="5965320" cy="5965320"/>
          </a:xfrm>
          <a:prstGeom prst="rect">
            <a:avLst/>
          </a:prstGeom>
        </p:spPr>
      </p:pic>
      <p:pic>
        <p:nvPicPr>
          <p:cNvPr id="4" name="Picture 3"/>
          <p:cNvPicPr>
            <a:picLocks noChangeAspect="1"/>
          </p:cNvPicPr>
          <p:nvPr/>
        </p:nvPicPr>
        <p:blipFill>
          <a:blip r:embed="rId3"/>
          <a:stretch>
            <a:fillRect/>
          </a:stretch>
        </p:blipFill>
        <p:spPr>
          <a:xfrm>
            <a:off x="0" y="0"/>
            <a:ext cx="6137564" cy="4404546"/>
          </a:xfrm>
          <a:prstGeom prst="rect">
            <a:avLst/>
          </a:prstGeom>
        </p:spPr>
      </p:pic>
    </p:spTree>
    <p:extLst>
      <p:ext uri="{BB962C8B-B14F-4D97-AF65-F5344CB8AC3E}">
        <p14:creationId xmlns:p14="http://schemas.microsoft.com/office/powerpoint/2010/main" val="17863860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2699904" y="65809"/>
            <a:ext cx="6792191" cy="6792191"/>
          </a:xfrm>
          <a:prstGeom prst="rect">
            <a:avLst/>
          </a:prstGeom>
        </p:spPr>
      </p:pic>
    </p:spTree>
    <p:extLst>
      <p:ext uri="{BB962C8B-B14F-4D97-AF65-F5344CB8AC3E}">
        <p14:creationId xmlns:p14="http://schemas.microsoft.com/office/powerpoint/2010/main" val="16878311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347838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643</Words>
  <Application>Microsoft Office PowerPoint</Application>
  <PresentationFormat>Widescreen</PresentationFormat>
  <Paragraphs>36</Paragraphs>
  <Slides>12</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Thomas Mills High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 Lambert</dc:creator>
  <cp:lastModifiedBy>H Lambert</cp:lastModifiedBy>
  <cp:revision>19</cp:revision>
  <dcterms:created xsi:type="dcterms:W3CDTF">2018-03-29T13:34:36Z</dcterms:created>
  <dcterms:modified xsi:type="dcterms:W3CDTF">2023-05-18T12:42:51Z</dcterms:modified>
</cp:coreProperties>
</file>