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>
  <p:sldMasterIdLst>
    <p:sldMasterId id="2147483746" r:id="rId1"/>
  </p:sldMasterIdLst>
  <p:sldIdLst>
    <p:sldId id="257" r:id="rId2"/>
    <p:sldId id="258" r:id="rId3"/>
    <p:sldId id="259" r:id="rId4"/>
    <p:sldId id="260" r:id="rId5"/>
    <p:sldId id="261" r:id="rId6"/>
    <p:sldId id="262" r:id="rId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9BA8B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86" d="100"/>
          <a:sy n="86" d="100"/>
        </p:scale>
        <p:origin x="562" y="53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39E3965E-AC41-4711-9D10-E25ABB132D86}"/>
              </a:ext>
            </a:extLst>
          </p:cNvPr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97280" y="758952"/>
            <a:ext cx="10058400" cy="3566160"/>
          </a:xfrm>
        </p:spPr>
        <p:txBody>
          <a:bodyPr anchor="b">
            <a:normAutofit/>
          </a:bodyPr>
          <a:lstStyle>
            <a:lvl1pPr algn="l">
              <a:lnSpc>
                <a:spcPct val="90000"/>
              </a:lnSpc>
              <a:defRPr sz="8000" spc="-50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00051" y="4645152"/>
            <a:ext cx="10058400" cy="1143000"/>
          </a:xfrm>
        </p:spPr>
        <p:txBody>
          <a:bodyPr lIns="91440" rIns="91440">
            <a:normAutofit/>
          </a:bodyPr>
          <a:lstStyle>
            <a:lvl1pPr marL="0" indent="0" algn="l">
              <a:buNone/>
              <a:defRPr sz="2400" cap="all" spc="200" baseline="0">
                <a:solidFill>
                  <a:schemeClr val="tx1"/>
                </a:solidFill>
                <a:latin typeface="+mn-lt"/>
              </a:defRPr>
            </a:lvl1pPr>
            <a:lvl2pPr marL="457200" indent="0" algn="ctr">
              <a:buNone/>
              <a:defRPr sz="24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1F5DC8C3-BA5F-4EED-BB9A-A14272BD82A1}"/>
              </a:ext>
            </a:extLst>
          </p:cNvPr>
          <p:cNvCxnSpPr/>
          <p:nvPr/>
        </p:nvCxnSpPr>
        <p:spPr>
          <a:xfrm>
            <a:off x="1207658" y="4474741"/>
            <a:ext cx="9875520" cy="0"/>
          </a:xfrm>
          <a:prstGeom prst="line">
            <a:avLst/>
          </a:prstGeom>
          <a:ln w="1270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925CCF1-92C0-4AF3-BFAF-4921631915A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84DA70-C731-4C70-880D-CCD4705E623C}" type="datetime1">
              <a:rPr lang="en-US" smtClean="0"/>
              <a:t>3/17/2024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51A78A9-3DFF-4937-A9F2-5D8CF495F3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FAEB271-5CC0-4759-BC6E-8BE53AB227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5833149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354D8B55-9EA8-4B81-8E84-9B93B0A275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E1D723-8F53-4F53-90B0-1982A396982E}" type="datetime1">
              <a:rPr lang="en-US" smtClean="0"/>
              <a:t>3/17/2024</a:t>
            </a:fld>
            <a:endParaRPr lang="en-US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062CA021-2578-47CB-822C-BDDFF7223B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C4AAB51D-4141-4682-9375-DAFD5FB9DD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92670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A585C21A-8B93-4657-B5DF-7EAEAD3BE127}"/>
              </a:ext>
            </a:extLst>
          </p:cNvPr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758952"/>
            <a:ext cx="10058400" cy="3566160"/>
          </a:xfrm>
        </p:spPr>
        <p:txBody>
          <a:bodyPr anchor="b" anchorCtr="0">
            <a:normAutofit/>
          </a:bodyPr>
          <a:lstStyle>
            <a:lvl1pPr>
              <a:lnSpc>
                <a:spcPct val="90000"/>
              </a:lnSpc>
              <a:defRPr sz="8000" b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4663440"/>
            <a:ext cx="10058400" cy="1143000"/>
          </a:xfrm>
        </p:spPr>
        <p:txBody>
          <a:bodyPr lIns="91440" rIns="91440" anchor="t" anchorCtr="0">
            <a:normAutofit/>
          </a:bodyPr>
          <a:lstStyle>
            <a:lvl1pPr marL="0" indent="0">
              <a:buNone/>
              <a:defRPr sz="2400" cap="all" spc="200" baseline="0">
                <a:solidFill>
                  <a:schemeClr val="tx1"/>
                </a:solidFill>
                <a:latin typeface="+mn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459DE2C1-4C52-40A3-8959-27B2C1BEBFF6}"/>
              </a:ext>
            </a:extLst>
          </p:cNvPr>
          <p:cNvCxnSpPr/>
          <p:nvPr/>
        </p:nvCxnSpPr>
        <p:spPr>
          <a:xfrm>
            <a:off x="1207658" y="4485132"/>
            <a:ext cx="9875520" cy="0"/>
          </a:xfrm>
          <a:prstGeom prst="line">
            <a:avLst/>
          </a:prstGeom>
          <a:ln w="1270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AAF2E137-EC28-48F8-9198-1F02539029B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669AF7-7BEB-44E4-9852-375E34362B5B}" type="datetime1">
              <a:rPr lang="en-US" smtClean="0"/>
              <a:t>3/17/2024</a:t>
            </a:fld>
            <a:endParaRPr lang="en-US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189422CD-6F62-4DD6-89EF-07A60B42D2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1" name="Slide Number Placeholder 10">
            <a:extLst>
              <a:ext uri="{FF2B5EF4-FFF2-40B4-BE49-F238E27FC236}">
                <a16:creationId xmlns:a16="http://schemas.microsoft.com/office/drawing/2014/main" id="{69C6AFF8-42B4-4D05-969B-9F5FB33555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0416256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97280" y="2120900"/>
            <a:ext cx="4639736" cy="374819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515944" y="2120900"/>
            <a:ext cx="4639736" cy="374819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5782D47D-B0DC-4C40-BCC6-BBBA32584A3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AAC38D-0552-4C82-B593-E6124DFADBE2}" type="datetime1">
              <a:rPr lang="en-US" smtClean="0"/>
              <a:t>3/17/2024</a:t>
            </a:fld>
            <a:endParaRPr lang="en-US" dirty="0"/>
          </a:p>
        </p:txBody>
      </p:sp>
      <p:sp>
        <p:nvSpPr>
          <p:cNvPr id="9" name="Footer Placeholder 8">
            <a:extLst>
              <a:ext uri="{FF2B5EF4-FFF2-40B4-BE49-F238E27FC236}">
                <a16:creationId xmlns:a16="http://schemas.microsoft.com/office/drawing/2014/main" id="{4690D34E-7EBD-44B2-83CA-4C126A18D7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2AC511A1-9BBD-42DE-92FB-2AF44F8E97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566630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2057400"/>
            <a:ext cx="4639736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97280" y="2958274"/>
            <a:ext cx="4639736" cy="291082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515944" y="2057400"/>
            <a:ext cx="4639736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515944" y="2958273"/>
            <a:ext cx="4639736" cy="291082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8AF8A515-AA94-45D1-9223-5C2272618D8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DF0F1C-5577-4ACB-BB62-DF8F3C494C7E}" type="datetime1">
              <a:rPr lang="en-US" smtClean="0"/>
              <a:t>3/17/2024</a:t>
            </a:fld>
            <a:endParaRPr lang="en-US" dirty="0"/>
          </a:p>
        </p:txBody>
      </p:sp>
      <p:sp>
        <p:nvSpPr>
          <p:cNvPr id="11" name="Footer Placeholder 10">
            <a:extLst>
              <a:ext uri="{FF2B5EF4-FFF2-40B4-BE49-F238E27FC236}">
                <a16:creationId xmlns:a16="http://schemas.microsoft.com/office/drawing/2014/main" id="{D052F5BC-98E0-4D60-AD67-9547738B7D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2" name="Slide Number Placeholder 11">
            <a:extLst>
              <a:ext uri="{FF2B5EF4-FFF2-40B4-BE49-F238E27FC236}">
                <a16:creationId xmlns:a16="http://schemas.microsoft.com/office/drawing/2014/main" id="{A38552DC-952E-41EA-AAAF-C2187523C0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6819469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6" name="Date Placeholder 5">
            <a:extLst>
              <a:ext uri="{FF2B5EF4-FFF2-40B4-BE49-F238E27FC236}">
                <a16:creationId xmlns:a16="http://schemas.microsoft.com/office/drawing/2014/main" id="{7392073F-158F-44A3-8913-917AFFC1BC2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75B394-D9F9-4F0C-B15D-605F45CB9E9F}" type="datetime1">
              <a:rPr lang="en-US" smtClean="0"/>
              <a:t>3/17/2024</a:t>
            </a:fld>
            <a:endParaRPr lang="en-US" dirty="0"/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EED72207-24CA-42B7-A975-2F8E41CBA9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D01080F2-251A-4B88-9A62-16F46D724F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1186051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A8E9C91B-7EAD-4562-AB0E-DFB9663AECE3}"/>
              </a:ext>
            </a:extLst>
          </p:cNvPr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94E9223F-721F-47BF-9FD5-0F8D12FF0D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667345-2558-425A-8533-9BFDBCE15005}" type="datetime1">
              <a:rPr lang="en-US" smtClean="0"/>
              <a:t>3/17/2024</a:t>
            </a:fld>
            <a:endParaRPr lang="en-US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05915714-6BBA-4593-8591-4E26F7D58D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E06F857-D2E1-44DD-ABDD-EBB739645B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0142267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16D90D66-BCB9-4229-A829-628874352AC0}"/>
              </a:ext>
            </a:extLst>
          </p:cNvPr>
          <p:cNvSpPr/>
          <p:nvPr/>
        </p:nvSpPr>
        <p:spPr>
          <a:xfrm>
            <a:off x="16" y="0"/>
            <a:ext cx="4654296" cy="6858000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43466" y="786383"/>
            <a:ext cx="3517567" cy="2093975"/>
          </a:xfrm>
        </p:spPr>
        <p:txBody>
          <a:bodyPr anchor="b">
            <a:normAutofit/>
          </a:bodyPr>
          <a:lstStyle>
            <a:lvl1pPr>
              <a:lnSpc>
                <a:spcPct val="90000"/>
              </a:lnSpc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58984" y="812799"/>
            <a:ext cx="5928344" cy="529475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43465" y="3043050"/>
            <a:ext cx="3517567" cy="3064505"/>
          </a:xfrm>
        </p:spPr>
        <p:txBody>
          <a:bodyPr lIns="91440" rIns="91440">
            <a:normAutofit/>
          </a:bodyPr>
          <a:lstStyle>
            <a:lvl1pPr marL="0" indent="0">
              <a:buNone/>
              <a:defRPr sz="18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43464" y="6446520"/>
            <a:ext cx="3517568" cy="365125"/>
          </a:xfrm>
        </p:spPr>
        <p:txBody>
          <a:bodyPr/>
          <a:lstStyle>
            <a:lvl1pPr algn="l">
              <a:defRPr/>
            </a:lvl1pPr>
          </a:lstStyle>
          <a:p>
            <a:fld id="{92BEA474-078D-4E9B-9B14-09A87B19DC46}" type="datetime1">
              <a:rPr lang="en-US" smtClean="0"/>
              <a:t>3/17/2024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5458983" y="6446520"/>
            <a:ext cx="5334019" cy="365125"/>
          </a:xfrm>
        </p:spPr>
        <p:txBody>
          <a:bodyPr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3A98EE3D-8CD1-4C3F-BD1C-C98C9596463C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3328223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DA134939-39C0-4522-A125-A13DFDA66490}"/>
              </a:ext>
            </a:extLst>
          </p:cNvPr>
          <p:cNvSpPr/>
          <p:nvPr/>
        </p:nvSpPr>
        <p:spPr>
          <a:xfrm>
            <a:off x="0" y="4578350"/>
            <a:ext cx="12188825" cy="2279650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5" y="0"/>
            <a:ext cx="12191985" cy="4578350"/>
          </a:xfrm>
          <a:solidFill>
            <a:schemeClr val="bg1">
              <a:lumMod val="85000"/>
            </a:schemeClr>
          </a:solidFill>
        </p:spPr>
        <p:txBody>
          <a:bodyPr lIns="457200" tIns="457200"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79" y="4799362"/>
            <a:ext cx="10113645" cy="743682"/>
          </a:xfrm>
        </p:spPr>
        <p:txBody>
          <a:bodyPr tIns="0" bIns="0" anchor="b">
            <a:no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97279" y="5715000"/>
            <a:ext cx="10113264" cy="609600"/>
          </a:xfrm>
        </p:spPr>
        <p:txBody>
          <a:bodyPr lIns="91440" tIns="0" rIns="91440" bIns="0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8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4907D986-8816-4272-A432-0437A28A9828}" type="datetime1">
              <a:rPr lang="en-US" smtClean="0"/>
              <a:t>3/17/2024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1097279" y="6446838"/>
            <a:ext cx="6818262" cy="365125"/>
          </a:xfrm>
        </p:spPr>
        <p:txBody>
          <a:bodyPr/>
          <a:lstStyle/>
          <a:p>
            <a:pPr algn="l"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2326773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lIns="45720" tIns="0" rIns="45720" bIns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7D5506EE-1026-4F35-9ACC-BD05BE0F9B3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2A279-0833-481D-8C56-F67FD0AC6C50}" type="datetime1">
              <a:rPr lang="en-US" smtClean="0"/>
              <a:t>3/17/2024</a:t>
            </a:fld>
            <a:endParaRPr lang="en-US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B7696E5F-8D95-4450-AE52-5438E6EDE2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999B2253-74CC-409E-BEB0-F8EFCFCB56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7226986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E1B68A5B-D9FA-424B-A4EB-30E7223836B3}"/>
              </a:ext>
            </a:extLst>
          </p:cNvPr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412302"/>
            <a:ext cx="2628900" cy="575989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412302"/>
            <a:ext cx="7734300" cy="5759898"/>
          </a:xfrm>
        </p:spPr>
        <p:txBody>
          <a:bodyPr vert="eaVert" lIns="45720" tIns="0" rIns="45720" bIns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AF33D6B0-F070-45C4-A472-19F432BE393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87DA83-5663-4C9C-B9AA-0B40A3DAFF81}" type="datetime1">
              <a:rPr lang="en-US" smtClean="0"/>
              <a:t>3/17/2024</a:t>
            </a:fld>
            <a:endParaRPr lang="en-US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9975399F-DAB2-410D-967F-ED17E6F796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F762A46F-6BE5-4D12-9412-5CA7672EA8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618272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416A0E3C-60E6-4F39-BC55-5F7C224E1F7C}"/>
              </a:ext>
            </a:extLst>
          </p:cNvPr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2108201"/>
            <a:ext cx="10058400" cy="3760891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218426" y="6446838"/>
            <a:ext cx="2584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00">
                <a:solidFill>
                  <a:srgbClr val="FFFFFF"/>
                </a:solidFill>
              </a:defRPr>
            </a:lvl1pPr>
          </a:lstStyle>
          <a:p>
            <a:fld id="{62D6E202-B606-4609-B914-27C9371A1F6D}" type="datetime1">
              <a:rPr lang="en-US" smtClean="0"/>
              <a:t>3/17/2024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097279" y="6446838"/>
            <a:ext cx="681826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00" cap="all" baseline="0">
                <a:solidFill>
                  <a:srgbClr val="FFFFFF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993582" y="6446838"/>
            <a:ext cx="78001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00">
                <a:solidFill>
                  <a:srgbClr val="FFFFFF"/>
                </a:solidFill>
              </a:defRPr>
            </a:lvl1pPr>
          </a:lstStyle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C5025DAC-8B93-4160-B017-3A274A5828C0}"/>
              </a:ext>
            </a:extLst>
          </p:cNvPr>
          <p:cNvCxnSpPr/>
          <p:nvPr/>
        </p:nvCxnSpPr>
        <p:spPr>
          <a:xfrm>
            <a:off x="1193532" y="1897380"/>
            <a:ext cx="9966960" cy="0"/>
          </a:xfrm>
          <a:prstGeom prst="line">
            <a:avLst/>
          </a:prstGeom>
          <a:ln w="1270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03498223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8" r:id="rId1"/>
    <p:sldLayoutId id="2147483749" r:id="rId2"/>
    <p:sldLayoutId id="2147483747" r:id="rId3"/>
    <p:sldLayoutId id="2147483743" r:id="rId4"/>
    <p:sldLayoutId id="2147483738" r:id="rId5"/>
    <p:sldLayoutId id="2147483732" r:id="rId6"/>
    <p:sldLayoutId id="2147483733" r:id="rId7"/>
    <p:sldLayoutId id="2147483734" r:id="rId8"/>
    <p:sldLayoutId id="2147483735" r:id="rId9"/>
    <p:sldLayoutId id="2147483736" r:id="rId10"/>
    <p:sldLayoutId id="2147483737" r:id="rId11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700" i="0" kern="1200" spc="-50" baseline="0">
          <a:solidFill>
            <a:schemeClr val="tx1">
              <a:lumMod val="75000"/>
              <a:lumOff val="25000"/>
            </a:schemeClr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11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Calibri" panose="020F0502020204030204" pitchFamily="34" charset="0"/>
        <a:buChar char=" "/>
        <a:defRPr sz="19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384048" indent="-182880" algn="l" defTabSz="914400" rtl="0" eaLnBrk="1" latinLnBrk="0" hangingPunct="1">
        <a:lnSpc>
          <a:spcPct val="100000"/>
        </a:lnSpc>
        <a:spcBef>
          <a:spcPts val="200"/>
        </a:spcBef>
        <a:spcAft>
          <a:spcPts val="400"/>
        </a:spcAft>
        <a:buClrTx/>
        <a:buFont typeface="Calibri" pitchFamily="34" charset="0"/>
        <a:buChar char="◦"/>
        <a:defRPr sz="17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566928" indent="-182880" algn="l" defTabSz="914400" rtl="0" eaLnBrk="1" latinLnBrk="0" hangingPunct="1">
        <a:lnSpc>
          <a:spcPct val="100000"/>
        </a:lnSpc>
        <a:spcBef>
          <a:spcPts val="200"/>
        </a:spcBef>
        <a:spcAft>
          <a:spcPts val="400"/>
        </a:spcAft>
        <a:buClrTx/>
        <a:buFont typeface="Calibri" pitchFamily="34" charset="0"/>
        <a:buChar char="◦"/>
        <a:defRPr sz="13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749808" indent="-182880" algn="l" defTabSz="914400" rtl="0" eaLnBrk="1" latinLnBrk="0" hangingPunct="1">
        <a:lnSpc>
          <a:spcPct val="100000"/>
        </a:lnSpc>
        <a:spcBef>
          <a:spcPts val="200"/>
        </a:spcBef>
        <a:spcAft>
          <a:spcPts val="400"/>
        </a:spcAft>
        <a:buClrTx/>
        <a:buFont typeface="Calibri" pitchFamily="34" charset="0"/>
        <a:buChar char="◦"/>
        <a:defRPr sz="13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932688" indent="-182880" algn="l" defTabSz="914400" rtl="0" eaLnBrk="1" latinLnBrk="0" hangingPunct="1">
        <a:lnSpc>
          <a:spcPct val="100000"/>
        </a:lnSpc>
        <a:spcBef>
          <a:spcPts val="200"/>
        </a:spcBef>
        <a:spcAft>
          <a:spcPts val="400"/>
        </a:spcAft>
        <a:buClrTx/>
        <a:buFont typeface="Calibri" pitchFamily="34" charset="0"/>
        <a:buChar char="◦"/>
        <a:defRPr sz="13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1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3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15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17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2" name="Rectangle 21">
            <a:extLst>
              <a:ext uri="{FF2B5EF4-FFF2-40B4-BE49-F238E27FC236}">
                <a16:creationId xmlns:a16="http://schemas.microsoft.com/office/drawing/2014/main" id="{A9286AD2-18A9-4868-A4E3-7A2097A2081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"/>
            <a:ext cx="12192001" cy="6857999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8FD68DA-43BA-4508-8DE2-BA9BB7B2FA5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289754" y="639097"/>
            <a:ext cx="6253317" cy="3686015"/>
          </a:xfrm>
        </p:spPr>
        <p:txBody>
          <a:bodyPr>
            <a:normAutofit/>
          </a:bodyPr>
          <a:lstStyle/>
          <a:p>
            <a:r>
              <a:rPr lang="en-US" sz="8000" dirty="0">
                <a:latin typeface="Calibri" panose="020F0502020204030204" pitchFamily="34" charset="0"/>
                <a:cs typeface="Calibri" panose="020F0502020204030204" pitchFamily="34" charset="0"/>
              </a:rPr>
              <a:t>Year 1 Personal </a:t>
            </a:r>
            <a:br>
              <a:rPr lang="en-US" sz="8000" dirty="0"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en-US" sz="8000" dirty="0">
                <a:latin typeface="Calibri" panose="020F0502020204030204" pitchFamily="34" charset="0"/>
                <a:cs typeface="Calibri" panose="020F0502020204030204" pitchFamily="34" charset="0"/>
              </a:rPr>
              <a:t>Wellbeing</a:t>
            </a:r>
          </a:p>
        </p:txBody>
      </p:sp>
      <p:pic>
        <p:nvPicPr>
          <p:cNvPr id="5" name="Picture 4" descr="A picture containing building, sitting, bench, side&#10;&#10;Description automatically generated">
            <a:extLst>
              <a:ext uri="{FF2B5EF4-FFF2-40B4-BE49-F238E27FC236}">
                <a16:creationId xmlns:a16="http://schemas.microsoft.com/office/drawing/2014/main" id="{282CF6DD-7FE8-4063-9551-1B7BBCE92ABE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1" y="1"/>
            <a:ext cx="4635315" cy="6857999"/>
          </a:xfrm>
          <a:prstGeom prst="rect">
            <a:avLst/>
          </a:prstGeom>
        </p:spPr>
      </p:pic>
      <p:cxnSp>
        <p:nvCxnSpPr>
          <p:cNvPr id="24" name="Straight Connector 23">
            <a:extLst>
              <a:ext uri="{FF2B5EF4-FFF2-40B4-BE49-F238E27FC236}">
                <a16:creationId xmlns:a16="http://schemas.microsoft.com/office/drawing/2014/main" id="{E7A7CD63-7EC3-44F3-95D0-595C4019FF2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5427754" y="4498925"/>
            <a:ext cx="5636107" cy="0"/>
          </a:xfrm>
          <a:prstGeom prst="line">
            <a:avLst/>
          </a:prstGeom>
          <a:ln w="1270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TextBox 3">
            <a:extLst>
              <a:ext uri="{FF2B5EF4-FFF2-40B4-BE49-F238E27FC236}">
                <a16:creationId xmlns:a16="http://schemas.microsoft.com/office/drawing/2014/main" id="{1924BD0B-F20A-5029-F157-1DAA345ED479}"/>
              </a:ext>
            </a:extLst>
          </p:cNvPr>
          <p:cNvSpPr txBox="1"/>
          <p:nvPr/>
        </p:nvSpPr>
        <p:spPr>
          <a:xfrm>
            <a:off x="0" y="6396335"/>
            <a:ext cx="12125417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tabLst>
                <a:tab pos="2865755" algn="ctr"/>
                <a:tab pos="5731510" algn="r"/>
              </a:tabLst>
            </a:pPr>
            <a:r>
              <a:rPr lang="en-GB" sz="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Copyright 2023</a:t>
            </a:r>
            <a:endParaRPr lang="en-GB" sz="32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tabLst>
                <a:tab pos="2865755" algn="ctr"/>
                <a:tab pos="5731510" algn="r"/>
              </a:tabLst>
            </a:pPr>
            <a:r>
              <a:rPr lang="en-GB" sz="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&lt;a </a:t>
            </a:r>
            <a:r>
              <a:rPr lang="en-GB" sz="8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href</a:t>
            </a:r>
            <a:r>
              <a:rPr lang="en-GB" sz="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="https://registrationoffice.copyrighthouse.org/directory/</a:t>
            </a:r>
            <a:r>
              <a:rPr lang="en-GB" sz="8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index.php?cmd</a:t>
            </a:r>
            <a:r>
              <a:rPr lang="en-GB" sz="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=</a:t>
            </a:r>
            <a:r>
              <a:rPr lang="en-GB" sz="8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listall&amp;order</a:t>
            </a:r>
            <a:r>
              <a:rPr lang="en-GB" sz="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=5&amp;key=Matthew P </a:t>
            </a:r>
            <a:r>
              <a:rPr lang="en-GB" sz="8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H&amp;page</a:t>
            </a:r>
            <a:r>
              <a:rPr lang="en-GB" sz="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=1" target="_blank" </a:t>
            </a:r>
            <a:r>
              <a:rPr lang="en-GB" sz="8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rel</a:t>
            </a:r>
            <a:r>
              <a:rPr lang="en-GB" sz="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="</a:t>
            </a:r>
            <a:r>
              <a:rPr lang="en-GB" sz="8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noreferrer</a:t>
            </a:r>
            <a:r>
              <a:rPr lang="en-GB" sz="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8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noopener</a:t>
            </a:r>
            <a:r>
              <a:rPr lang="en-GB" sz="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" class="</a:t>
            </a:r>
            <a:r>
              <a:rPr lang="en-GB" sz="8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btn</a:t>
            </a:r>
            <a:r>
              <a:rPr lang="en-GB" sz="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8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btn</a:t>
            </a:r>
            <a:r>
              <a:rPr lang="en-GB" sz="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-success"&gt;&lt;</a:t>
            </a:r>
            <a:r>
              <a:rPr lang="en-GB" sz="8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img</a:t>
            </a:r>
            <a:r>
              <a:rPr lang="en-GB" sz="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8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src</a:t>
            </a:r>
            <a:r>
              <a:rPr lang="en-GB" sz="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="https://registrationoffice.copyrighthouse.org/images/copyrighthouseseal.png" /&gt;&lt;/a&gt;</a:t>
            </a:r>
            <a:endParaRPr lang="en-GB" sz="32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4373782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Title 1">
            <a:extLst>
              <a:ext uri="{FF2B5EF4-FFF2-40B4-BE49-F238E27FC236}">
                <a16:creationId xmlns:a16="http://schemas.microsoft.com/office/drawing/2014/main" id="{DAF19489-F937-0CB8-8A93-6AECBB2ED7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 anchor="b">
            <a:normAutofit/>
          </a:bodyPr>
          <a:lstStyle/>
          <a:p>
            <a:r>
              <a:rPr lang="en-US" dirty="0"/>
              <a:t>Creating the Relationship</a:t>
            </a:r>
          </a:p>
        </p:txBody>
      </p:sp>
      <p:sp>
        <p:nvSpPr>
          <p:cNvPr id="61" name="Content Placeholder 3">
            <a:extLst>
              <a:ext uri="{FF2B5EF4-FFF2-40B4-BE49-F238E27FC236}">
                <a16:creationId xmlns:a16="http://schemas.microsoft.com/office/drawing/2014/main" id="{0CDB66CE-F2BF-7953-35F4-D997727C137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097280" y="2120900"/>
            <a:ext cx="4639736" cy="3748193"/>
          </a:xfrm>
        </p:spPr>
        <p:txBody>
          <a:bodyPr>
            <a:normAutofit fontScale="85000" lnSpcReduction="10000"/>
          </a:bodyPr>
          <a:lstStyle/>
          <a:p>
            <a:pPr lvl="1">
              <a:buFont typeface="Arial" panose="020B0604020202020204" pitchFamily="34" charset="0"/>
              <a:buChar char="•"/>
            </a:pPr>
            <a:r>
              <a:rPr lang="en-US" sz="1900" dirty="0"/>
              <a:t>What’s on your mind today?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sz="1900" dirty="0"/>
              <a:t>What would you most like to talk about?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sz="1900" dirty="0"/>
              <a:t>What would you like to get out of our time today?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sz="1900" dirty="0"/>
              <a:t>What do you want to take away from our conversation today?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sz="1900" dirty="0"/>
              <a:t>How did you find the process?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sz="1900" dirty="0"/>
              <a:t>Why?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sz="1900" dirty="0"/>
              <a:t>What did you discover, that surprised you?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sz="1900" dirty="0"/>
              <a:t>How did that make you feel?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sz="1900" dirty="0"/>
              <a:t>Do you agree with the outcomes? Why?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sz="1900" dirty="0">
                <a:solidFill>
                  <a:srgbClr val="FF0000"/>
                </a:solidFill>
              </a:rPr>
              <a:t>Try to end with a positive outlook for the next session…’I’m looking forward to seeing you next time and catching up.’</a:t>
            </a:r>
          </a:p>
          <a:p>
            <a:pPr lvl="1">
              <a:buFont typeface="Arial" panose="020B0604020202020204" pitchFamily="34" charset="0"/>
              <a:buChar char="•"/>
            </a:pPr>
            <a:endParaRPr lang="en-US" sz="1900" dirty="0"/>
          </a:p>
          <a:p>
            <a:pPr>
              <a:buFont typeface="Arial" panose="020B0604020202020204" pitchFamily="34" charset="0"/>
              <a:buChar char="•"/>
            </a:pPr>
            <a:endParaRPr lang="en-US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D40DF5ED-8338-4A31-9FE7-03795CE0126E}"/>
              </a:ext>
            </a:extLst>
          </p:cNvPr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515944" y="2388488"/>
            <a:ext cx="4639736" cy="3213017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4B57D459-63D0-06CA-8F9B-16CCD0B05DCD}"/>
              </a:ext>
            </a:extLst>
          </p:cNvPr>
          <p:cNvSpPr txBox="1"/>
          <p:nvPr/>
        </p:nvSpPr>
        <p:spPr>
          <a:xfrm>
            <a:off x="0" y="6396335"/>
            <a:ext cx="12125417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tabLst>
                <a:tab pos="2865755" algn="ctr"/>
                <a:tab pos="5731510" algn="r"/>
              </a:tabLst>
            </a:pPr>
            <a:r>
              <a:rPr lang="en-GB" sz="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Copyright 2023</a:t>
            </a:r>
            <a:endParaRPr lang="en-GB" sz="32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tabLst>
                <a:tab pos="2865755" algn="ctr"/>
                <a:tab pos="5731510" algn="r"/>
              </a:tabLst>
            </a:pPr>
            <a:r>
              <a:rPr lang="en-GB" sz="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&lt;a </a:t>
            </a:r>
            <a:r>
              <a:rPr lang="en-GB" sz="8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href</a:t>
            </a:r>
            <a:r>
              <a:rPr lang="en-GB" sz="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="https://registrationoffice.copyrighthouse.org/directory/</a:t>
            </a:r>
            <a:r>
              <a:rPr lang="en-GB" sz="8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index.php?cmd</a:t>
            </a:r>
            <a:r>
              <a:rPr lang="en-GB" sz="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=</a:t>
            </a:r>
            <a:r>
              <a:rPr lang="en-GB" sz="8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listall&amp;order</a:t>
            </a:r>
            <a:r>
              <a:rPr lang="en-GB" sz="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=5&amp;key=Matthew P </a:t>
            </a:r>
            <a:r>
              <a:rPr lang="en-GB" sz="8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H&amp;page</a:t>
            </a:r>
            <a:r>
              <a:rPr lang="en-GB" sz="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=1" target="_blank" </a:t>
            </a:r>
            <a:r>
              <a:rPr lang="en-GB" sz="8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rel</a:t>
            </a:r>
            <a:r>
              <a:rPr lang="en-GB" sz="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="</a:t>
            </a:r>
            <a:r>
              <a:rPr lang="en-GB" sz="8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noreferrer</a:t>
            </a:r>
            <a:r>
              <a:rPr lang="en-GB" sz="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8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noopener</a:t>
            </a:r>
            <a:r>
              <a:rPr lang="en-GB" sz="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" class="</a:t>
            </a:r>
            <a:r>
              <a:rPr lang="en-GB" sz="8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btn</a:t>
            </a:r>
            <a:r>
              <a:rPr lang="en-GB" sz="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8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btn</a:t>
            </a:r>
            <a:r>
              <a:rPr lang="en-GB" sz="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-success"&gt;&lt;</a:t>
            </a:r>
            <a:r>
              <a:rPr lang="en-GB" sz="8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img</a:t>
            </a:r>
            <a:r>
              <a:rPr lang="en-GB" sz="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8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src</a:t>
            </a:r>
            <a:r>
              <a:rPr lang="en-GB" sz="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="https://registrationoffice.copyrighthouse.org/images/copyrighthouseseal.png" /&gt;&lt;/a&gt;</a:t>
            </a:r>
            <a:endParaRPr lang="en-GB" sz="32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171460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Title 1">
            <a:extLst>
              <a:ext uri="{FF2B5EF4-FFF2-40B4-BE49-F238E27FC236}">
                <a16:creationId xmlns:a16="http://schemas.microsoft.com/office/drawing/2014/main" id="{DAF19489-F937-0CB8-8A93-6AECBB2ED7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 anchor="b">
            <a:normAutofit fontScale="90000"/>
          </a:bodyPr>
          <a:lstStyle/>
          <a:p>
            <a:r>
              <a:rPr lang="en-GB" dirty="0"/>
              <a:t>Looking at Self-Image, Talk and Belief: Behaviour / Aptitude / Personality</a:t>
            </a:r>
          </a:p>
        </p:txBody>
      </p:sp>
      <p:sp>
        <p:nvSpPr>
          <p:cNvPr id="61" name="Content Placeholder 3">
            <a:extLst>
              <a:ext uri="{FF2B5EF4-FFF2-40B4-BE49-F238E27FC236}">
                <a16:creationId xmlns:a16="http://schemas.microsoft.com/office/drawing/2014/main" id="{0CDB66CE-F2BF-7953-35F4-D997727C137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097280" y="2120900"/>
            <a:ext cx="4639736" cy="3748193"/>
          </a:xfrm>
        </p:spPr>
        <p:txBody>
          <a:bodyPr>
            <a:normAutofit fontScale="92500" lnSpcReduction="10000"/>
          </a:bodyPr>
          <a:lstStyle/>
          <a:p>
            <a:pPr lvl="1">
              <a:buFont typeface="Arial" panose="020B0604020202020204" pitchFamily="34" charset="0"/>
              <a:buChar char="•"/>
            </a:pPr>
            <a:r>
              <a:rPr lang="en-US" dirty="0"/>
              <a:t>How have you been?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dirty="0"/>
              <a:t>Tell me something fun, that has happened to you since our last meeting.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dirty="0"/>
              <a:t>Have you had time to reflect on the previous session? What came out of it for you?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dirty="0"/>
              <a:t>How has it affected your Wellbeing in school?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dirty="0"/>
              <a:t>How are finding the sessions so far?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dirty="0"/>
              <a:t>What would make this a powerful conversation today?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dirty="0"/>
              <a:t>Was there anything else you wanted to share, but have not been able to?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FF0000"/>
                </a:solidFill>
              </a:rPr>
              <a:t>Let the conversation grow organically, try to avoid yes/no questions, remember to focus on them!</a:t>
            </a:r>
          </a:p>
          <a:p>
            <a:pPr lvl="1">
              <a:buFont typeface="Arial" panose="020B0604020202020204" pitchFamily="34" charset="0"/>
              <a:buChar char="•"/>
            </a:pPr>
            <a:endParaRPr lang="en-US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D40DF5ED-8338-4A31-9FE7-03795CE0126E}"/>
              </a:ext>
            </a:extLst>
          </p:cNvPr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515944" y="2388488"/>
            <a:ext cx="4639736" cy="3213017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D7DB510A-AC96-13CA-069C-1C9F44ED3C4D}"/>
              </a:ext>
            </a:extLst>
          </p:cNvPr>
          <p:cNvSpPr txBox="1"/>
          <p:nvPr/>
        </p:nvSpPr>
        <p:spPr>
          <a:xfrm>
            <a:off x="0" y="6396335"/>
            <a:ext cx="12125417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tabLst>
                <a:tab pos="2865755" algn="ctr"/>
                <a:tab pos="5731510" algn="r"/>
              </a:tabLst>
            </a:pPr>
            <a:r>
              <a:rPr lang="en-GB" sz="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Copyright 2023</a:t>
            </a:r>
            <a:endParaRPr lang="en-GB" sz="32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tabLst>
                <a:tab pos="2865755" algn="ctr"/>
                <a:tab pos="5731510" algn="r"/>
              </a:tabLst>
            </a:pPr>
            <a:r>
              <a:rPr lang="en-GB" sz="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&lt;a </a:t>
            </a:r>
            <a:r>
              <a:rPr lang="en-GB" sz="8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href</a:t>
            </a:r>
            <a:r>
              <a:rPr lang="en-GB" sz="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="https://registrationoffice.copyrighthouse.org/directory/</a:t>
            </a:r>
            <a:r>
              <a:rPr lang="en-GB" sz="8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index.php?cmd</a:t>
            </a:r>
            <a:r>
              <a:rPr lang="en-GB" sz="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=</a:t>
            </a:r>
            <a:r>
              <a:rPr lang="en-GB" sz="8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listall&amp;order</a:t>
            </a:r>
            <a:r>
              <a:rPr lang="en-GB" sz="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=5&amp;key=Matthew P </a:t>
            </a:r>
            <a:r>
              <a:rPr lang="en-GB" sz="8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H&amp;page</a:t>
            </a:r>
            <a:r>
              <a:rPr lang="en-GB" sz="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=1" target="_blank" </a:t>
            </a:r>
            <a:r>
              <a:rPr lang="en-GB" sz="8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rel</a:t>
            </a:r>
            <a:r>
              <a:rPr lang="en-GB" sz="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="</a:t>
            </a:r>
            <a:r>
              <a:rPr lang="en-GB" sz="8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noreferrer</a:t>
            </a:r>
            <a:r>
              <a:rPr lang="en-GB" sz="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8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noopener</a:t>
            </a:r>
            <a:r>
              <a:rPr lang="en-GB" sz="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" class="</a:t>
            </a:r>
            <a:r>
              <a:rPr lang="en-GB" sz="8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btn</a:t>
            </a:r>
            <a:r>
              <a:rPr lang="en-GB" sz="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8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btn</a:t>
            </a:r>
            <a:r>
              <a:rPr lang="en-GB" sz="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-success"&gt;&lt;</a:t>
            </a:r>
            <a:r>
              <a:rPr lang="en-GB" sz="8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img</a:t>
            </a:r>
            <a:r>
              <a:rPr lang="en-GB" sz="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8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src</a:t>
            </a:r>
            <a:r>
              <a:rPr lang="en-GB" sz="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="https://registrationoffice.copyrighthouse.org/images/copyrighthouseseal.png" /&gt;&lt;/a&gt;</a:t>
            </a:r>
            <a:endParaRPr lang="en-GB" sz="32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6710255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Title 1">
            <a:extLst>
              <a:ext uri="{FF2B5EF4-FFF2-40B4-BE49-F238E27FC236}">
                <a16:creationId xmlns:a16="http://schemas.microsoft.com/office/drawing/2014/main" id="{DAF19489-F937-0CB8-8A93-6AECBB2ED7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97280" y="988907"/>
            <a:ext cx="10058400" cy="1450757"/>
          </a:xfrm>
        </p:spPr>
        <p:txBody>
          <a:bodyPr anchor="b">
            <a:normAutofit fontScale="90000"/>
          </a:bodyPr>
          <a:lstStyle/>
          <a:p>
            <a:br>
              <a:rPr lang="en-GB" dirty="0"/>
            </a:br>
            <a:br>
              <a:rPr lang="en-GB" dirty="0"/>
            </a:br>
            <a:r>
              <a:rPr lang="en-GB" dirty="0"/>
              <a:t>Goal Setting Implementation</a:t>
            </a:r>
            <a:br>
              <a:rPr lang="en-GB" dirty="0"/>
            </a:br>
            <a:endParaRPr lang="en-GB" dirty="0"/>
          </a:p>
        </p:txBody>
      </p:sp>
      <p:sp>
        <p:nvSpPr>
          <p:cNvPr id="61" name="Content Placeholder 3">
            <a:extLst>
              <a:ext uri="{FF2B5EF4-FFF2-40B4-BE49-F238E27FC236}">
                <a16:creationId xmlns:a16="http://schemas.microsoft.com/office/drawing/2014/main" id="{0CDB66CE-F2BF-7953-35F4-D997727C137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097280" y="2120900"/>
            <a:ext cx="4639736" cy="3987669"/>
          </a:xfrm>
        </p:spPr>
        <p:txBody>
          <a:bodyPr>
            <a:normAutofit fontScale="92500"/>
          </a:bodyPr>
          <a:lstStyle/>
          <a:p>
            <a:pPr lvl="1">
              <a:buFont typeface="Arial" panose="020B0604020202020204" pitchFamily="34" charset="0"/>
              <a:buChar char="•"/>
            </a:pPr>
            <a:r>
              <a:rPr lang="en-GB" dirty="0"/>
              <a:t>What do you want to achieve in your life?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GB" dirty="0"/>
              <a:t>What would you want more of or less of in your life?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GB" dirty="0"/>
              <a:t>What really motivates you?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GB" dirty="0"/>
              <a:t>Who are the most important people in your life?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GB" dirty="0"/>
              <a:t>If you had an ideal work/life balance in your life what would it be?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GB" dirty="0"/>
              <a:t>How is this connected to your own Wellbeing?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GB" dirty="0"/>
              <a:t>What options will help you move your issue forward?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GB" dirty="0"/>
              <a:t>Which option will you choose?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GB" dirty="0"/>
              <a:t>What will be a first step?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GB" dirty="0"/>
              <a:t>How committed are you to taking the first step?</a:t>
            </a:r>
            <a:endParaRPr lang="en-US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D40DF5ED-8338-4A31-9FE7-03795CE0126E}"/>
              </a:ext>
            </a:extLst>
          </p:cNvPr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515944" y="2388488"/>
            <a:ext cx="4639736" cy="3213017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DCA9908E-F03F-C8E2-C293-C3F79A0A1C24}"/>
              </a:ext>
            </a:extLst>
          </p:cNvPr>
          <p:cNvSpPr txBox="1"/>
          <p:nvPr/>
        </p:nvSpPr>
        <p:spPr>
          <a:xfrm>
            <a:off x="0" y="6396335"/>
            <a:ext cx="12125417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tabLst>
                <a:tab pos="2865755" algn="ctr"/>
                <a:tab pos="5731510" algn="r"/>
              </a:tabLst>
            </a:pPr>
            <a:r>
              <a:rPr lang="en-GB" sz="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Copyright 2023</a:t>
            </a:r>
            <a:endParaRPr lang="en-GB" sz="32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tabLst>
                <a:tab pos="2865755" algn="ctr"/>
                <a:tab pos="5731510" algn="r"/>
              </a:tabLst>
            </a:pPr>
            <a:r>
              <a:rPr lang="en-GB" sz="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&lt;a </a:t>
            </a:r>
            <a:r>
              <a:rPr lang="en-GB" sz="8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href</a:t>
            </a:r>
            <a:r>
              <a:rPr lang="en-GB" sz="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="https://registrationoffice.copyrighthouse.org/directory/</a:t>
            </a:r>
            <a:r>
              <a:rPr lang="en-GB" sz="8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index.php?cmd</a:t>
            </a:r>
            <a:r>
              <a:rPr lang="en-GB" sz="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=</a:t>
            </a:r>
            <a:r>
              <a:rPr lang="en-GB" sz="8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listall&amp;order</a:t>
            </a:r>
            <a:r>
              <a:rPr lang="en-GB" sz="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=5&amp;key=Matthew P </a:t>
            </a:r>
            <a:r>
              <a:rPr lang="en-GB" sz="8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H&amp;page</a:t>
            </a:r>
            <a:r>
              <a:rPr lang="en-GB" sz="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=1" target="_blank" </a:t>
            </a:r>
            <a:r>
              <a:rPr lang="en-GB" sz="8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rel</a:t>
            </a:r>
            <a:r>
              <a:rPr lang="en-GB" sz="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="</a:t>
            </a:r>
            <a:r>
              <a:rPr lang="en-GB" sz="8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noreferrer</a:t>
            </a:r>
            <a:r>
              <a:rPr lang="en-GB" sz="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8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noopener</a:t>
            </a:r>
            <a:r>
              <a:rPr lang="en-GB" sz="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" class="</a:t>
            </a:r>
            <a:r>
              <a:rPr lang="en-GB" sz="8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btn</a:t>
            </a:r>
            <a:r>
              <a:rPr lang="en-GB" sz="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8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btn</a:t>
            </a:r>
            <a:r>
              <a:rPr lang="en-GB" sz="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-success"&gt;&lt;</a:t>
            </a:r>
            <a:r>
              <a:rPr lang="en-GB" sz="8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img</a:t>
            </a:r>
            <a:r>
              <a:rPr lang="en-GB" sz="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8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src</a:t>
            </a:r>
            <a:r>
              <a:rPr lang="en-GB" sz="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="https://registrationoffice.copyrighthouse.org/images/copyrighthouseseal.png" /&gt;&lt;/a&gt;</a:t>
            </a:r>
            <a:endParaRPr lang="en-GB" sz="32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6012625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Title 1">
            <a:extLst>
              <a:ext uri="{FF2B5EF4-FFF2-40B4-BE49-F238E27FC236}">
                <a16:creationId xmlns:a16="http://schemas.microsoft.com/office/drawing/2014/main" id="{DAF19489-F937-0CB8-8A93-6AECBB2ED7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97280" y="988907"/>
            <a:ext cx="10058400" cy="1450757"/>
          </a:xfrm>
        </p:spPr>
        <p:txBody>
          <a:bodyPr anchor="b">
            <a:normAutofit fontScale="90000"/>
          </a:bodyPr>
          <a:lstStyle/>
          <a:p>
            <a:br>
              <a:rPr lang="en-GB" dirty="0"/>
            </a:br>
            <a:br>
              <a:rPr lang="en-GB" dirty="0"/>
            </a:br>
            <a:r>
              <a:rPr lang="en-GB" dirty="0"/>
              <a:t>Goal Setting Reflection</a:t>
            </a:r>
            <a:br>
              <a:rPr lang="en-GB" dirty="0"/>
            </a:br>
            <a:endParaRPr lang="en-GB" dirty="0"/>
          </a:p>
        </p:txBody>
      </p:sp>
      <p:sp>
        <p:nvSpPr>
          <p:cNvPr id="61" name="Content Placeholder 3">
            <a:extLst>
              <a:ext uri="{FF2B5EF4-FFF2-40B4-BE49-F238E27FC236}">
                <a16:creationId xmlns:a16="http://schemas.microsoft.com/office/drawing/2014/main" id="{0CDB66CE-F2BF-7953-35F4-D997727C137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097280" y="2120900"/>
            <a:ext cx="4639736" cy="3987669"/>
          </a:xfrm>
        </p:spPr>
        <p:txBody>
          <a:bodyPr>
            <a:normAutofit/>
          </a:bodyPr>
          <a:lstStyle/>
          <a:p>
            <a:pPr lvl="1">
              <a:buFont typeface="Arial" panose="020B0604020202020204" pitchFamily="34" charset="0"/>
              <a:buChar char="•"/>
            </a:pPr>
            <a:r>
              <a:rPr lang="en-US" dirty="0"/>
              <a:t>Can you tell me about your first goal. How have you progressed?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dirty="0"/>
              <a:t>Where are you today in relation to your goal?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dirty="0"/>
              <a:t>What was the biggest surprise / challenge / development / outcome?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dirty="0"/>
              <a:t>How has your second goal progressed?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dirty="0"/>
              <a:t>What has been the most enlightening aspect of exploring these goals?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dirty="0"/>
              <a:t>How has it affected your Wellbeing?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dirty="0"/>
              <a:t>What would give you more clarity on this?</a:t>
            </a:r>
          </a:p>
          <a:p>
            <a:pPr lvl="1">
              <a:buFont typeface="Arial" panose="020B0604020202020204" pitchFamily="34" charset="0"/>
              <a:buChar char="•"/>
            </a:pPr>
            <a:endParaRPr lang="en-US" dirty="0"/>
          </a:p>
          <a:p>
            <a:pPr lvl="1"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FF0000"/>
                </a:solidFill>
              </a:rPr>
              <a:t>Keep it focused on them and positive. 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D40DF5ED-8338-4A31-9FE7-03795CE0126E}"/>
              </a:ext>
            </a:extLst>
          </p:cNvPr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515944" y="2388488"/>
            <a:ext cx="4639736" cy="3213017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F65739BD-5E28-80A6-17B4-3FA4F143E447}"/>
              </a:ext>
            </a:extLst>
          </p:cNvPr>
          <p:cNvSpPr txBox="1"/>
          <p:nvPr/>
        </p:nvSpPr>
        <p:spPr>
          <a:xfrm>
            <a:off x="0" y="6396335"/>
            <a:ext cx="12125417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tabLst>
                <a:tab pos="2865755" algn="ctr"/>
                <a:tab pos="5731510" algn="r"/>
              </a:tabLst>
            </a:pPr>
            <a:r>
              <a:rPr lang="en-GB" sz="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Copyright 2023</a:t>
            </a:r>
            <a:endParaRPr lang="en-GB" sz="32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tabLst>
                <a:tab pos="2865755" algn="ctr"/>
                <a:tab pos="5731510" algn="r"/>
              </a:tabLst>
            </a:pPr>
            <a:r>
              <a:rPr lang="en-GB" sz="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&lt;a </a:t>
            </a:r>
            <a:r>
              <a:rPr lang="en-GB" sz="8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href</a:t>
            </a:r>
            <a:r>
              <a:rPr lang="en-GB" sz="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="https://registrationoffice.copyrighthouse.org/directory/</a:t>
            </a:r>
            <a:r>
              <a:rPr lang="en-GB" sz="8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index.php?cmd</a:t>
            </a:r>
            <a:r>
              <a:rPr lang="en-GB" sz="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=</a:t>
            </a:r>
            <a:r>
              <a:rPr lang="en-GB" sz="8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listall&amp;order</a:t>
            </a:r>
            <a:r>
              <a:rPr lang="en-GB" sz="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=5&amp;key=Matthew P </a:t>
            </a:r>
            <a:r>
              <a:rPr lang="en-GB" sz="8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H&amp;page</a:t>
            </a:r>
            <a:r>
              <a:rPr lang="en-GB" sz="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=1" target="_blank" </a:t>
            </a:r>
            <a:r>
              <a:rPr lang="en-GB" sz="8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rel</a:t>
            </a:r>
            <a:r>
              <a:rPr lang="en-GB" sz="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="</a:t>
            </a:r>
            <a:r>
              <a:rPr lang="en-GB" sz="8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noreferrer</a:t>
            </a:r>
            <a:r>
              <a:rPr lang="en-GB" sz="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8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noopener</a:t>
            </a:r>
            <a:r>
              <a:rPr lang="en-GB" sz="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" class="</a:t>
            </a:r>
            <a:r>
              <a:rPr lang="en-GB" sz="8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btn</a:t>
            </a:r>
            <a:r>
              <a:rPr lang="en-GB" sz="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8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btn</a:t>
            </a:r>
            <a:r>
              <a:rPr lang="en-GB" sz="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-success"&gt;&lt;</a:t>
            </a:r>
            <a:r>
              <a:rPr lang="en-GB" sz="8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img</a:t>
            </a:r>
            <a:r>
              <a:rPr lang="en-GB" sz="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8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src</a:t>
            </a:r>
            <a:r>
              <a:rPr lang="en-GB" sz="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="https://registrationoffice.copyrighthouse.org/images/copyrighthouseseal.png" /&gt;&lt;/a&gt;</a:t>
            </a:r>
            <a:endParaRPr lang="en-GB" sz="32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0717939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Title 1">
            <a:extLst>
              <a:ext uri="{FF2B5EF4-FFF2-40B4-BE49-F238E27FC236}">
                <a16:creationId xmlns:a16="http://schemas.microsoft.com/office/drawing/2014/main" id="{DAF19489-F937-0CB8-8A93-6AECBB2ED7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97280" y="988907"/>
            <a:ext cx="10058400" cy="1450757"/>
          </a:xfrm>
        </p:spPr>
        <p:txBody>
          <a:bodyPr anchor="b">
            <a:normAutofit fontScale="90000"/>
          </a:bodyPr>
          <a:lstStyle/>
          <a:p>
            <a:br>
              <a:rPr lang="en-GB" dirty="0"/>
            </a:br>
            <a:br>
              <a:rPr lang="en-GB" dirty="0"/>
            </a:br>
            <a:r>
              <a:rPr lang="en-GB" dirty="0"/>
              <a:t>What is stopping you?</a:t>
            </a:r>
            <a:br>
              <a:rPr lang="en-GB" dirty="0"/>
            </a:br>
            <a:endParaRPr lang="en-GB" dirty="0"/>
          </a:p>
        </p:txBody>
      </p:sp>
      <p:sp>
        <p:nvSpPr>
          <p:cNvPr id="61" name="Content Placeholder 3">
            <a:extLst>
              <a:ext uri="{FF2B5EF4-FFF2-40B4-BE49-F238E27FC236}">
                <a16:creationId xmlns:a16="http://schemas.microsoft.com/office/drawing/2014/main" id="{0CDB66CE-F2BF-7953-35F4-D997727C137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097280" y="2120900"/>
            <a:ext cx="4639736" cy="3987669"/>
          </a:xfrm>
        </p:spPr>
        <p:txBody>
          <a:bodyPr>
            <a:normAutofit/>
          </a:bodyPr>
          <a:lstStyle/>
          <a:p>
            <a:pPr lvl="1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tx1"/>
                </a:solidFill>
              </a:rPr>
              <a:t>How have you found the process until now?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tx1"/>
                </a:solidFill>
              </a:rPr>
              <a:t>What have you discovered about yourself?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tx1"/>
                </a:solidFill>
              </a:rPr>
              <a:t>How has it helped you this year?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tx1"/>
                </a:solidFill>
              </a:rPr>
              <a:t>What has surprised you the most?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tx1"/>
                </a:solidFill>
              </a:rPr>
              <a:t>How has your Wellbeing been affected this year, particularly through this process?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tx1"/>
                </a:solidFill>
              </a:rPr>
              <a:t>How will your life change, as a result of working on your goals?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tx1"/>
                </a:solidFill>
              </a:rPr>
              <a:t>What is stopping you?!?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FF0000"/>
                </a:solidFill>
              </a:rPr>
              <a:t>Please check that they are happy to continue with the same Coach for next year.</a:t>
            </a:r>
          </a:p>
          <a:p>
            <a:pPr marL="201168" lvl="1" indent="0">
              <a:buNone/>
            </a:pPr>
            <a:endParaRPr lang="en-US" dirty="0">
              <a:solidFill>
                <a:schemeClr val="tx1"/>
              </a:solidFill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D40DF5ED-8338-4A31-9FE7-03795CE0126E}"/>
              </a:ext>
            </a:extLst>
          </p:cNvPr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515944" y="2388488"/>
            <a:ext cx="4639736" cy="3213017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B0178430-842E-1C70-26C2-3F512F28AB4E}"/>
              </a:ext>
            </a:extLst>
          </p:cNvPr>
          <p:cNvSpPr txBox="1"/>
          <p:nvPr/>
        </p:nvSpPr>
        <p:spPr>
          <a:xfrm>
            <a:off x="0" y="6396335"/>
            <a:ext cx="12125417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tabLst>
                <a:tab pos="2865755" algn="ctr"/>
                <a:tab pos="5731510" algn="r"/>
              </a:tabLst>
            </a:pPr>
            <a:r>
              <a:rPr lang="en-GB" sz="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Copyright 2023</a:t>
            </a:r>
            <a:endParaRPr lang="en-GB" sz="32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tabLst>
                <a:tab pos="2865755" algn="ctr"/>
                <a:tab pos="5731510" algn="r"/>
              </a:tabLst>
            </a:pPr>
            <a:r>
              <a:rPr lang="en-GB" sz="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&lt;a </a:t>
            </a:r>
            <a:r>
              <a:rPr lang="en-GB" sz="8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href</a:t>
            </a:r>
            <a:r>
              <a:rPr lang="en-GB" sz="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="https://registrationoffice.copyrighthouse.org/directory/</a:t>
            </a:r>
            <a:r>
              <a:rPr lang="en-GB" sz="8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index.php?cmd</a:t>
            </a:r>
            <a:r>
              <a:rPr lang="en-GB" sz="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=</a:t>
            </a:r>
            <a:r>
              <a:rPr lang="en-GB" sz="8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listall&amp;order</a:t>
            </a:r>
            <a:r>
              <a:rPr lang="en-GB" sz="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=5&amp;key=Matthew P </a:t>
            </a:r>
            <a:r>
              <a:rPr lang="en-GB" sz="8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H&amp;page</a:t>
            </a:r>
            <a:r>
              <a:rPr lang="en-GB" sz="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=1" target="_blank" </a:t>
            </a:r>
            <a:r>
              <a:rPr lang="en-GB" sz="8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rel</a:t>
            </a:r>
            <a:r>
              <a:rPr lang="en-GB" sz="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="</a:t>
            </a:r>
            <a:r>
              <a:rPr lang="en-GB" sz="8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noreferrer</a:t>
            </a:r>
            <a:r>
              <a:rPr lang="en-GB" sz="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8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noopener</a:t>
            </a:r>
            <a:r>
              <a:rPr lang="en-GB" sz="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" class="</a:t>
            </a:r>
            <a:r>
              <a:rPr lang="en-GB" sz="8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btn</a:t>
            </a:r>
            <a:r>
              <a:rPr lang="en-GB" sz="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8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btn</a:t>
            </a:r>
            <a:r>
              <a:rPr lang="en-GB" sz="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-success"&gt;&lt;</a:t>
            </a:r>
            <a:r>
              <a:rPr lang="en-GB" sz="8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img</a:t>
            </a:r>
            <a:r>
              <a:rPr lang="en-GB" sz="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8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src</a:t>
            </a:r>
            <a:r>
              <a:rPr lang="en-GB" sz="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="https://registrationoffice.copyrighthouse.org/images/copyrighthouseseal.png" /&gt;&lt;/a&gt;</a:t>
            </a:r>
            <a:endParaRPr lang="en-GB" sz="32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35123355"/>
      </p:ext>
    </p:extLst>
  </p:cSld>
  <p:clrMapOvr>
    <a:masterClrMapping/>
  </p:clrMapOvr>
</p:sld>
</file>

<file path=ppt/theme/theme1.xml><?xml version="1.0" encoding="utf-8"?>
<a:theme xmlns:a="http://schemas.openxmlformats.org/drawingml/2006/main" name="1_RetrospectVTI">
  <a:themeElements>
    <a:clrScheme name="Custom 37">
      <a:dk1>
        <a:srgbClr val="000000"/>
      </a:dk1>
      <a:lt1>
        <a:srgbClr val="FFFFFF"/>
      </a:lt1>
      <a:dk2>
        <a:srgbClr val="4A5356"/>
      </a:dk2>
      <a:lt2>
        <a:srgbClr val="E8E3CE"/>
      </a:lt2>
      <a:accent1>
        <a:srgbClr val="9BA8B7"/>
      </a:accent1>
      <a:accent2>
        <a:srgbClr val="E6A02E"/>
      </a:accent2>
      <a:accent3>
        <a:srgbClr val="BF6A3B"/>
      </a:accent3>
      <a:accent4>
        <a:srgbClr val="92987A"/>
      </a:accent4>
      <a:accent5>
        <a:srgbClr val="857659"/>
      </a:accent5>
      <a:accent6>
        <a:srgbClr val="A0988C"/>
      </a:accent6>
      <a:hlink>
        <a:srgbClr val="00B0F0"/>
      </a:hlink>
      <a:folHlink>
        <a:srgbClr val="738F97"/>
      </a:folHlink>
    </a:clrScheme>
    <a:fontScheme name="Retrospect">
      <a:majorFont>
        <a:latin typeface="Bookman Old Style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Franklin Gothic Book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Retrospec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hade val="92000"/>
                <a:satMod val="130000"/>
              </a:schemeClr>
            </a:gs>
            <a:gs pos="45000">
              <a:schemeClr val="phClr">
                <a:tint val="60000"/>
                <a:shade val="99000"/>
                <a:satMod val="120000"/>
              </a:schemeClr>
            </a:gs>
            <a:gs pos="100000">
              <a:schemeClr val="phClr">
                <a:tint val="55000"/>
                <a:satMod val="14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  <a:satMod val="130000"/>
              </a:schemeClr>
            </a:gs>
            <a:gs pos="34000">
              <a:schemeClr val="phClr">
                <a:shade val="87000"/>
                <a:satMod val="125000"/>
              </a:schemeClr>
            </a:gs>
            <a:gs pos="70000">
              <a:schemeClr val="phClr">
                <a:tint val="100000"/>
                <a:shade val="90000"/>
                <a:satMod val="130000"/>
              </a:schemeClr>
            </a:gs>
            <a:gs pos="100000">
              <a:schemeClr val="phClr"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4445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flat">
            <a:bevelT w="25400" h="31750"/>
          </a:sp3d>
        </a:effectStyle>
      </a:effectStyleLst>
      <a:bgFillStyleLst>
        <a:solidFill>
          <a:schemeClr val="phClr"/>
        </a:solidFill>
        <a:solidFill>
          <a:schemeClr val="phClr">
            <a:tint val="90000"/>
            <a:shade val="97000"/>
            <a:satMod val="130000"/>
          </a:schemeClr>
        </a:solidFill>
        <a:gradFill rotWithShape="1">
          <a:gsLst>
            <a:gs pos="0">
              <a:schemeClr val="phClr">
                <a:tint val="96000"/>
                <a:shade val="99000"/>
                <a:satMod val="140000"/>
              </a:schemeClr>
            </a:gs>
            <a:gs pos="65000">
              <a:schemeClr val="phClr">
                <a:tint val="100000"/>
                <a:shade val="80000"/>
                <a:satMod val="130000"/>
              </a:schemeClr>
            </a:gs>
            <a:gs pos="100000">
              <a:schemeClr val="phClr">
                <a:tint val="100000"/>
                <a:shade val="48000"/>
                <a:satMod val="120000"/>
              </a:schemeClr>
            </a:gs>
          </a:gsLst>
          <a:lin ang="162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TWO.pptx" id="{769520F8-BFE5-4C8C-A7AA-375C025A91CE}" vid="{AEAFD717-D3C8-4034-8F7E-D5220B0CCEB8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928</Words>
  <Application>Microsoft Office PowerPoint</Application>
  <PresentationFormat>Widescreen</PresentationFormat>
  <Paragraphs>63</Paragraphs>
  <Slides>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11" baseType="lpstr">
      <vt:lpstr>Arial</vt:lpstr>
      <vt:lpstr>Bookman Old Style</vt:lpstr>
      <vt:lpstr>Calibri</vt:lpstr>
      <vt:lpstr>Franklin Gothic Book</vt:lpstr>
      <vt:lpstr>1_RetrospectVTI</vt:lpstr>
      <vt:lpstr>Year 1 Personal  Wellbeing</vt:lpstr>
      <vt:lpstr>Creating the Relationship</vt:lpstr>
      <vt:lpstr>Looking at Self-Image, Talk and Belief: Behaviour / Aptitude / Personality</vt:lpstr>
      <vt:lpstr>  Goal Setting Implementation </vt:lpstr>
      <vt:lpstr>  Goal Setting Reflection </vt:lpstr>
      <vt:lpstr>  What is stopping you?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/>
  <cp:revision>1</cp:revision>
  <dcterms:created xsi:type="dcterms:W3CDTF">2023-04-26T09:41:24Z</dcterms:created>
  <dcterms:modified xsi:type="dcterms:W3CDTF">2024-03-17T12:05:55Z</dcterms:modified>
</cp:coreProperties>
</file>